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30"/>
  </p:notesMasterIdLst>
  <p:sldIdLst>
    <p:sldId id="287" r:id="rId2"/>
    <p:sldId id="575" r:id="rId3"/>
    <p:sldId id="591" r:id="rId4"/>
    <p:sldId id="604" r:id="rId5"/>
    <p:sldId id="605" r:id="rId6"/>
    <p:sldId id="628" r:id="rId7"/>
    <p:sldId id="606" r:id="rId8"/>
    <p:sldId id="612" r:id="rId9"/>
    <p:sldId id="613" r:id="rId10"/>
    <p:sldId id="607" r:id="rId11"/>
    <p:sldId id="614" r:id="rId12"/>
    <p:sldId id="615" r:id="rId13"/>
    <p:sldId id="616" r:id="rId14"/>
    <p:sldId id="617" r:id="rId15"/>
    <p:sldId id="618" r:id="rId16"/>
    <p:sldId id="608" r:id="rId17"/>
    <p:sldId id="619" r:id="rId18"/>
    <p:sldId id="609" r:id="rId19"/>
    <p:sldId id="610" r:id="rId20"/>
    <p:sldId id="611" r:id="rId21"/>
    <p:sldId id="603" r:id="rId22"/>
    <p:sldId id="621" r:id="rId23"/>
    <p:sldId id="622" r:id="rId24"/>
    <p:sldId id="624" r:id="rId25"/>
    <p:sldId id="625" r:id="rId26"/>
    <p:sldId id="626" r:id="rId27"/>
    <p:sldId id="627" r:id="rId28"/>
    <p:sldId id="599" r:id="rId29"/>
  </p:sldIdLst>
  <p:sldSz cx="9906000" cy="6858000" type="A4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마루 부리OTF Beta" panose="020B0600000101010101" pitchFamily="34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아리따-돋움4.0(OTF)-Light" panose="02020603020101020101" pitchFamily="18" charset="-127"/>
      <p:regular r:id="rId44"/>
    </p:embeddedFont>
    <p:embeddedFont>
      <p:font typeface="아리따-돋움4.0(OTF)-Medium" panose="02020603020101020101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6E2"/>
    <a:srgbClr val="FFF2CC"/>
    <a:srgbClr val="B6DBD6"/>
    <a:srgbClr val="BDD7EE"/>
    <a:srgbClr val="FFFBEF"/>
    <a:srgbClr val="FFFFFF"/>
    <a:srgbClr val="F4ECD9"/>
    <a:srgbClr val="F7C757"/>
    <a:srgbClr val="F66A81"/>
    <a:srgbClr val="FBB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4" autoAdjust="0"/>
    <p:restoredTop sz="86650" autoAdjust="0"/>
  </p:normalViewPr>
  <p:slideViewPr>
    <p:cSldViewPr snapToGrid="0">
      <p:cViewPr varScale="1">
        <p:scale>
          <a:sx n="74" d="100"/>
          <a:sy n="74" d="100"/>
        </p:scale>
        <p:origin x="192" y="7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4BFBC-C01C-4E14-87E1-50DE83DDE51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93E47-5122-4E49-9A57-990EAB4D7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07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boru130/22234847737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afe.naver.com/daesgeoricom/24859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순서도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음식 분류기 목록화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InceptionV4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레이블 </a:t>
            </a:r>
            <a:r>
              <a:rPr lang="ko-KR" altLang="en-US" sz="1200" b="1" dirty="0" err="1"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스무딩</a:t>
            </a:r>
            <a:endParaRPr lang="en-US" altLang="ko-KR" sz="1200" b="1" dirty="0">
              <a:latin typeface="맑은 고딕" panose="020B0503020000020004" pitchFamily="50" charset="-127"/>
              <a:ea typeface="아리따-돋움4.0(TTF)-SemiBold" panose="02020603020101020101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이진 분류기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음식 검출기</a:t>
            </a:r>
            <a:endParaRPr lang="en-US" altLang="ko-KR" sz="1200" b="1" dirty="0">
              <a:ea typeface="아리따-돋움4.0(TTF)-SemiBold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아리따-돋움4.0(TTF)-SemiBold" panose="02020603020101020101"/>
              </a:rPr>
              <a:t>맥락 인지 모델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61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1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805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574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https://icon-icons.com/ko/%EC%88%98%EC%83%89/%EC%95%84%EC%9D%B4%EC%BD%98/?filtro=%EC%82%AC%EB%9E%8C&amp;page=3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92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https://www.venturesquare.net/827086 - </a:t>
            </a:r>
            <a:r>
              <a:rPr lang="ko-KR" altLang="en-US" dirty="0"/>
              <a:t>지그재그</a:t>
            </a:r>
            <a:endParaRPr lang="en-US" altLang="ko-KR" dirty="0"/>
          </a:p>
          <a:p>
            <a:r>
              <a:rPr lang="en-US" altLang="ko-KR" dirty="0"/>
              <a:t>https://biz.chosun.com/site/data/html_dir/2020/09/18/2020091801326.html - </a:t>
            </a:r>
            <a:r>
              <a:rPr lang="ko-KR" altLang="en-US" dirty="0" err="1"/>
              <a:t>에이블리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1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https://www.pinterest.co.kr/pin/382313455844354024/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3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두루치기 </a:t>
            </a:r>
            <a:r>
              <a:rPr lang="en-US" altLang="ko-KR" dirty="0"/>
              <a:t>https://marui.tistory.com/668</a:t>
            </a:r>
          </a:p>
          <a:p>
            <a:r>
              <a:rPr lang="ko-KR" altLang="en-US" dirty="0"/>
              <a:t>제육볶음 </a:t>
            </a:r>
            <a:r>
              <a:rPr lang="en-US" altLang="ko-KR" dirty="0"/>
              <a:t>https://m.tasty9.com/product/%ED%83%90%EB%82%98%EB%8A%94%EB%B0%A5%EC%83%81-%EC%A0%9C%EC%9C%A1%EB%B3%B6%EC%9D%8C-250g/250/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7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366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https://blog.naver.com/boru130/222348477372</a:t>
            </a:r>
            <a:endParaRPr lang="en-US" altLang="ko-KR" sz="1800" u="none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366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https://cafe.naver.com/daesgeoricom/24859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463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42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https://poddeeplearning.readthedocs.io/ko/latest/CNN/Inception.v4/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82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3E47-5122-4E49-9A57-990EAB4D76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55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https://kangbk0120.github.io/articles/2018-01/inception-googlenet-review - </a:t>
            </a:r>
            <a:r>
              <a:rPr lang="ko-KR" altLang="en-US" dirty="0" err="1"/>
              <a:t>구글넷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93E47-5122-4E49-9A57-990EAB4D76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57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rologue.blog.naver.com/PostView.nhn?blogId=pride0123&amp;logNo=110168730398&amp;categoryNo=0&amp;parentCategoryNo=0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m.tasty9.com/product/%ED%83%90%EB%82%98%EB%8A%94%EB%B0%A5%EC%83%81-%EC%A0%9C%EC%9C%A1%EB%B3%B6%EC%9D%8C-250g/250/" TargetMode="External"/><Relationship Id="rId13" Type="http://schemas.openxmlformats.org/officeDocument/2006/relationships/hyperlink" Target="https://biz.chosun.com/site/data/html_dir/2020/09/18/2020091801326.html" TargetMode="External"/><Relationship Id="rId3" Type="http://schemas.openxmlformats.org/officeDocument/2006/relationships/hyperlink" Target="https://icon-icons.com/ko/%EC%88%98%EC%83%89/%EC%95%84%EC%9D%B4%EC%BD%98/?filtro=%EB%8F%88&amp;page=1" TargetMode="External"/><Relationship Id="rId7" Type="http://schemas.openxmlformats.org/officeDocument/2006/relationships/hyperlink" Target="https://marui.tistory.com/668" TargetMode="External"/><Relationship Id="rId12" Type="http://schemas.openxmlformats.org/officeDocument/2006/relationships/hyperlink" Target="https://www.venturesquare.net/827086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interest.co.kr/pin/382313455844354024/" TargetMode="External"/><Relationship Id="rId11" Type="http://schemas.openxmlformats.org/officeDocument/2006/relationships/hyperlink" Target="http://prologue.blog.naver.com/PostView.nhn?blogId=pride0123&amp;logNo=110168730398&amp;categoryNo=0&amp;parentCategoryNo=0" TargetMode="External"/><Relationship Id="rId5" Type="http://schemas.openxmlformats.org/officeDocument/2006/relationships/hyperlink" Target="https://tech.kakaoenterprise.com/84" TargetMode="External"/><Relationship Id="rId10" Type="http://schemas.openxmlformats.org/officeDocument/2006/relationships/hyperlink" Target="https://cafe.naver.com/daesgeoricom/24859" TargetMode="External"/><Relationship Id="rId4" Type="http://schemas.openxmlformats.org/officeDocument/2006/relationships/hyperlink" Target="https://thewiki.kr/w/%EC%B9%B4%EC%B9%B4%EC%98%A4%EC%97%94%ED%84%B0%ED%94%84%EB%9D%BC%EC%9D%B4%EC%A6%88" TargetMode="External"/><Relationship Id="rId9" Type="http://schemas.openxmlformats.org/officeDocument/2006/relationships/hyperlink" Target="https://blog.naver.com/boru130/22234847737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oddeeplearning.readthedocs.io/ko/latest/CNN/Inception.v4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skyvision.com/539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tech.kakaoenterprise.com/84" TargetMode="External"/><Relationship Id="rId4" Type="http://schemas.openxmlformats.org/officeDocument/2006/relationships/hyperlink" Target="https://thewiki.kr/w/%EC%B9%B4%EC%B9%B4%EC%98%A4%EC%97%94%ED%84%B0%ED%94%84%EB%9D%BC%EC%9D%B4%EC%A6%8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m.tasty9.com/product/%ED%83%90%EB%82%98%EB%8A%94%EB%B0%A5%EC%83%81-%EC%A0%9C%EC%9C%A1%EB%B3%B6%EC%9D%8C-250g/25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ui.tistory.com/668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cafe.naver.com/daesgeoricom/2485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ver.com/boru130/222348477372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blog.naver.com/bbaa_9543/22232374342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ver.com/jin5194/222357037165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69040" y="2678965"/>
            <a:ext cx="77679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spc="-15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</a:t>
            </a:r>
            <a:r>
              <a:rPr lang="ko-KR" altLang="en-US" sz="3600" b="1" spc="-15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검출 및 </a:t>
            </a:r>
            <a:endParaRPr lang="en-US" altLang="ko-KR" sz="3600" b="1" spc="-15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3600" b="1" spc="-15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자동 </a:t>
            </a:r>
            <a:r>
              <a:rPr lang="ko-KR" altLang="en-US" sz="3600" b="1" spc="-15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태깅</a:t>
            </a:r>
            <a:r>
              <a:rPr lang="en-US" altLang="ko-KR" sz="3600" b="1" spc="-15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(TAGGING)</a:t>
            </a:r>
            <a:r>
              <a:rPr lang="ko-KR" altLang="en-US" sz="3600" b="1" spc="-15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3600" b="1" spc="-15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63170" y="3955299"/>
            <a:ext cx="39796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b="1" spc="-150" dirty="0">
                <a:solidFill>
                  <a:schemeClr val="bg2">
                    <a:lumMod val="50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CESCO</a:t>
            </a: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CCF719-D3BC-4A39-8A9E-EBC0A3D6C5C3}"/>
              </a:ext>
            </a:extLst>
          </p:cNvPr>
          <p:cNvGrpSpPr/>
          <p:nvPr/>
        </p:nvGrpSpPr>
        <p:grpSpPr>
          <a:xfrm>
            <a:off x="3934905" y="1228198"/>
            <a:ext cx="2036189" cy="4868232"/>
            <a:chOff x="3806858" y="1275332"/>
            <a:chExt cx="2036189" cy="4868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A9A9D1-9234-482C-8B2E-C0D4C32FD821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6858" y="1275332"/>
              <a:ext cx="2036189" cy="486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0250517-D4CB-48D7-A0E0-52D90E4C74B2}"/>
                </a:ext>
              </a:extLst>
            </p:cNvPr>
            <p:cNvSpPr/>
            <p:nvPr/>
          </p:nvSpPr>
          <p:spPr>
            <a:xfrm>
              <a:off x="3827283" y="2736915"/>
              <a:ext cx="1970200" cy="384721"/>
            </a:xfrm>
            <a:prstGeom prst="round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9D5D12-9E8A-496E-93E9-83C417A0E06A}"/>
                </a:ext>
              </a:extLst>
            </p:cNvPr>
            <p:cNvSpPr/>
            <p:nvPr/>
          </p:nvSpPr>
          <p:spPr>
            <a:xfrm>
              <a:off x="3827283" y="3669800"/>
              <a:ext cx="1970201" cy="425573"/>
            </a:xfrm>
            <a:prstGeom prst="round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9CAA5CF-1127-4500-A9D7-AB4451B1AC66}"/>
                </a:ext>
              </a:extLst>
            </p:cNvPr>
            <p:cNvSpPr/>
            <p:nvPr/>
          </p:nvSpPr>
          <p:spPr>
            <a:xfrm>
              <a:off x="3835138" y="4693897"/>
              <a:ext cx="1962345" cy="425571"/>
            </a:xfrm>
            <a:prstGeom prst="round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716D1B3-BAA0-41C3-B88B-7DA38DCCF821}"/>
                </a:ext>
              </a:extLst>
            </p:cNvPr>
            <p:cNvSpPr/>
            <p:nvPr/>
          </p:nvSpPr>
          <p:spPr>
            <a:xfrm>
              <a:off x="3835138" y="3205115"/>
              <a:ext cx="1962345" cy="384721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3CEEB0E-5398-4A09-945D-83FAC586492C}"/>
                </a:ext>
              </a:extLst>
            </p:cNvPr>
            <p:cNvSpPr/>
            <p:nvPr/>
          </p:nvSpPr>
          <p:spPr>
            <a:xfrm>
              <a:off x="3835139" y="4213418"/>
              <a:ext cx="1962344" cy="384721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3CDC572-DF35-40FA-82E4-3BC20CF745D0}"/>
              </a:ext>
            </a:extLst>
          </p:cNvPr>
          <p:cNvSpPr/>
          <p:nvPr/>
        </p:nvSpPr>
        <p:spPr>
          <a:xfrm>
            <a:off x="1127997" y="3408370"/>
            <a:ext cx="2187019" cy="8012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module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0E09390-6052-4A9C-9E03-CA6A21419891}"/>
              </a:ext>
            </a:extLst>
          </p:cNvPr>
          <p:cNvSpPr/>
          <p:nvPr/>
        </p:nvSpPr>
        <p:spPr>
          <a:xfrm>
            <a:off x="6539553" y="3421592"/>
            <a:ext cx="2187019" cy="8012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Reduction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module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077963-C16D-4F10-97AB-FDE3CEE102E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343296" y="2882142"/>
            <a:ext cx="612034" cy="725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1721A0-9246-4407-879A-2B1C55FF8530}"/>
              </a:ext>
            </a:extLst>
          </p:cNvPr>
          <p:cNvCxnSpPr>
            <a:stCxn id="6" idx="1"/>
            <a:endCxn id="11" idx="3"/>
          </p:cNvCxnSpPr>
          <p:nvPr/>
        </p:nvCxnSpPr>
        <p:spPr>
          <a:xfrm flipH="1" flipV="1">
            <a:off x="3315016" y="3809009"/>
            <a:ext cx="640314" cy="26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4A113BE-C262-411F-95EB-C35467EBE71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334769" y="4090866"/>
            <a:ext cx="628416" cy="768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64FDE2B-2C81-4B57-8B0F-8ADF85146454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5925530" y="3350342"/>
            <a:ext cx="614023" cy="471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2E2DCD-9702-41D1-A492-F0D92AA23E93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5925530" y="3822231"/>
            <a:ext cx="614023" cy="536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1F78421-EEB1-4079-952A-DCF0CAAB79C0}"/>
              </a:ext>
            </a:extLst>
          </p:cNvPr>
          <p:cNvGrpSpPr/>
          <p:nvPr/>
        </p:nvGrpSpPr>
        <p:grpSpPr>
          <a:xfrm>
            <a:off x="6882047" y="4313283"/>
            <a:ext cx="1722711" cy="369332"/>
            <a:chOff x="1313230" y="4477919"/>
            <a:chExt cx="1704765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B67156-5266-4C9D-940C-C1B1D46A823A}"/>
                </a:ext>
              </a:extLst>
            </p:cNvPr>
            <p:cNvSpPr txBox="1"/>
            <p:nvPr/>
          </p:nvSpPr>
          <p:spPr>
            <a:xfrm>
              <a:off x="1313230" y="4477919"/>
              <a:ext cx="1704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그리드 연산 </a:t>
              </a:r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A56DBEA7-924B-4A29-949A-BB7E7CED6B5B}"/>
                </a:ext>
              </a:extLst>
            </p:cNvPr>
            <p:cNvSpPr/>
            <p:nvPr/>
          </p:nvSpPr>
          <p:spPr>
            <a:xfrm>
              <a:off x="2618919" y="4547303"/>
              <a:ext cx="241525" cy="238537"/>
            </a:xfrm>
            <a:prstGeom prst="flowChartConnector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39BBC26-7334-4AC0-BD72-607D21F72075}"/>
              </a:ext>
            </a:extLst>
          </p:cNvPr>
          <p:cNvGrpSpPr/>
          <p:nvPr/>
        </p:nvGrpSpPr>
        <p:grpSpPr>
          <a:xfrm>
            <a:off x="1425843" y="4313283"/>
            <a:ext cx="1591325" cy="369332"/>
            <a:chOff x="6585099" y="4582465"/>
            <a:chExt cx="152944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1E3DD7-B551-4F32-9B39-713217BDDD41}"/>
                </a:ext>
              </a:extLst>
            </p:cNvPr>
            <p:cNvSpPr txBox="1"/>
            <p:nvPr/>
          </p:nvSpPr>
          <p:spPr>
            <a:xfrm>
              <a:off x="6585099" y="4582465"/>
              <a:ext cx="1529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그리드 연산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43" name="곱하기 기호 42">
              <a:extLst>
                <a:ext uri="{FF2B5EF4-FFF2-40B4-BE49-F238E27FC236}">
                  <a16:creationId xmlns:a16="http://schemas.microsoft.com/office/drawing/2014/main" id="{272FE189-9696-478F-897E-6643752E9F7F}"/>
                </a:ext>
              </a:extLst>
            </p:cNvPr>
            <p:cNvSpPr/>
            <p:nvPr/>
          </p:nvSpPr>
          <p:spPr>
            <a:xfrm>
              <a:off x="7775176" y="4582465"/>
              <a:ext cx="339365" cy="36933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B90BB8-61AB-414B-A9AE-A72973FC41A4}"/>
              </a:ext>
            </a:extLst>
          </p:cNvPr>
          <p:cNvSpPr txBox="1"/>
          <p:nvPr/>
        </p:nvSpPr>
        <p:spPr>
          <a:xfrm>
            <a:off x="5763221" y="5916762"/>
            <a:ext cx="437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https://poddeeplearning.readthedocs.io/ko/latest/CNN/Inception.v4/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4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617B76B-0207-40BB-BC52-20E3ABD16CD4}"/>
              </a:ext>
            </a:extLst>
          </p:cNvPr>
          <p:cNvSpPr/>
          <p:nvPr/>
        </p:nvSpPr>
        <p:spPr>
          <a:xfrm>
            <a:off x="4820340" y="3838648"/>
            <a:ext cx="631596" cy="638722"/>
          </a:xfrm>
          <a:prstGeom prst="rightArrow">
            <a:avLst/>
          </a:prstGeom>
          <a:solidFill>
            <a:srgbClr val="BDD7E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1F677-C499-46AB-9E55-929F992C4B81}"/>
              </a:ext>
            </a:extLst>
          </p:cNvPr>
          <p:cNvSpPr txBox="1"/>
          <p:nvPr/>
        </p:nvSpPr>
        <p:spPr>
          <a:xfrm>
            <a:off x="4247294" y="3244334"/>
            <a:ext cx="17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커널의 인수분해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36AACB-2D53-4A89-858E-09A0AB1515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7" t="35738" r="10939" b="24674"/>
          <a:stretch/>
        </p:blipFill>
        <p:spPr>
          <a:xfrm>
            <a:off x="1381552" y="2973070"/>
            <a:ext cx="2687121" cy="20673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239C0D-DC39-4B19-9C5F-A75388469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04" y="2880603"/>
            <a:ext cx="2387460" cy="21598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8DE206-F519-4C77-8B03-8B801DE19914}"/>
              </a:ext>
            </a:extLst>
          </p:cNvPr>
          <p:cNvSpPr txBox="1"/>
          <p:nvPr/>
        </p:nvSpPr>
        <p:spPr>
          <a:xfrm>
            <a:off x="1777272" y="2496018"/>
            <a:ext cx="206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기존의 </a:t>
            </a:r>
            <a:r>
              <a:rPr lang="en-US" altLang="ko-KR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GoogLeNet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D2E47E-16CF-401C-A3FD-BB77F93CD40A}"/>
              </a:ext>
            </a:extLst>
          </p:cNvPr>
          <p:cNvSpPr txBox="1"/>
          <p:nvPr/>
        </p:nvSpPr>
        <p:spPr>
          <a:xfrm>
            <a:off x="6655357" y="2491182"/>
            <a:ext cx="1615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&lt;Inception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V4&gt;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6CAE61-E697-47CE-9F86-EC734399DD2B}"/>
              </a:ext>
            </a:extLst>
          </p:cNvPr>
          <p:cNvGrpSpPr/>
          <p:nvPr/>
        </p:nvGrpSpPr>
        <p:grpSpPr>
          <a:xfrm>
            <a:off x="1889032" y="1508446"/>
            <a:ext cx="6127935" cy="702514"/>
            <a:chOff x="1099716" y="1518078"/>
            <a:chExt cx="6127935" cy="70251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F478F0E-3D1F-41B6-A499-1E91FE807FAE}"/>
                </a:ext>
              </a:extLst>
            </p:cNvPr>
            <p:cNvSpPr/>
            <p:nvPr/>
          </p:nvSpPr>
          <p:spPr>
            <a:xfrm>
              <a:off x="1099716" y="1518078"/>
              <a:ext cx="6127935" cy="7025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 Inception</a:t>
              </a:r>
              <a:r>
                <a:rPr lang="ko-KR" altLang="en-US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</a:t>
              </a:r>
              <a:r>
                <a:rPr lang="en-US" altLang="ko-KR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module :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02ECED-26A5-4402-B432-4479BE56D305}"/>
                </a:ext>
              </a:extLst>
            </p:cNvPr>
            <p:cNvSpPr txBox="1"/>
            <p:nvPr/>
          </p:nvSpPr>
          <p:spPr>
            <a:xfrm>
              <a:off x="3308716" y="1689031"/>
              <a:ext cx="3683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연산 횟수 증가하였지만 성능은 향상 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5B2A96-5963-47C9-B1BB-EFDA299E0FDA}"/>
              </a:ext>
            </a:extLst>
          </p:cNvPr>
          <p:cNvGrpSpPr/>
          <p:nvPr/>
        </p:nvGrpSpPr>
        <p:grpSpPr>
          <a:xfrm>
            <a:off x="1584810" y="5055797"/>
            <a:ext cx="2280603" cy="646331"/>
            <a:chOff x="1429270" y="5016756"/>
            <a:chExt cx="2280603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F347AA-6AF1-440E-A52F-E0B1682939EB}"/>
                </a:ext>
              </a:extLst>
            </p:cNvPr>
            <p:cNvSpPr txBox="1"/>
            <p:nvPr/>
          </p:nvSpPr>
          <p:spPr>
            <a:xfrm>
              <a:off x="1429270" y="5016756"/>
              <a:ext cx="1274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5x5=25</a:t>
              </a:r>
            </a:p>
            <a:p>
              <a:r>
                <a:rPr lang="ko-KR" altLang="en-US" sz="16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한 번 연산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94C6805-6AA9-40BB-922E-0DCDAEBE973A}"/>
                </a:ext>
              </a:extLst>
            </p:cNvPr>
            <p:cNvCxnSpPr/>
            <p:nvPr/>
          </p:nvCxnSpPr>
          <p:spPr>
            <a:xfrm>
              <a:off x="2654329" y="5339921"/>
              <a:ext cx="36764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398412-FF26-4B20-AF55-71874F0F05FC}"/>
                </a:ext>
              </a:extLst>
            </p:cNvPr>
            <p:cNvSpPr txBox="1"/>
            <p:nvPr/>
          </p:nvSpPr>
          <p:spPr>
            <a:xfrm>
              <a:off x="3231101" y="5139866"/>
              <a:ext cx="478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25</a:t>
              </a:r>
              <a:endPara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6AC7FB-49F6-4312-A253-92743082EDB1}"/>
              </a:ext>
            </a:extLst>
          </p:cNvPr>
          <p:cNvGrpSpPr/>
          <p:nvPr/>
        </p:nvGrpSpPr>
        <p:grpSpPr>
          <a:xfrm>
            <a:off x="6269592" y="5069197"/>
            <a:ext cx="2119945" cy="646331"/>
            <a:chOff x="6047962" y="5141925"/>
            <a:chExt cx="2119945" cy="646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3AA88C-7C66-48F7-A123-E8172C988F44}"/>
                </a:ext>
              </a:extLst>
            </p:cNvPr>
            <p:cNvSpPr txBox="1"/>
            <p:nvPr/>
          </p:nvSpPr>
          <p:spPr>
            <a:xfrm>
              <a:off x="6047962" y="5141925"/>
              <a:ext cx="1274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3x3=9</a:t>
              </a:r>
            </a:p>
            <a:p>
              <a:r>
                <a:rPr lang="ko-KR" altLang="en-US" sz="16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두 번 연산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DCDFAE-4CFC-4D4D-AA23-95C0F4028ACA}"/>
                </a:ext>
              </a:extLst>
            </p:cNvPr>
            <p:cNvSpPr txBox="1"/>
            <p:nvPr/>
          </p:nvSpPr>
          <p:spPr>
            <a:xfrm>
              <a:off x="7689135" y="5260926"/>
              <a:ext cx="478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18</a:t>
              </a:r>
              <a:endPara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6B0778B9-02D8-4605-8DA2-575D74B192FA}"/>
                </a:ext>
              </a:extLst>
            </p:cNvPr>
            <p:cNvCxnSpPr/>
            <p:nvPr/>
          </p:nvCxnSpPr>
          <p:spPr>
            <a:xfrm>
              <a:off x="7241692" y="5460981"/>
              <a:ext cx="36764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828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EB15B38-E6F1-4C8E-A8C2-EBA0B3B823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17" y="2666264"/>
            <a:ext cx="3277337" cy="253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109C96-9076-46D7-B444-2381F64E7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56" y="2666264"/>
            <a:ext cx="3571712" cy="25127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023DCA-BB57-433D-ACEC-B3EBCF9F059F}"/>
              </a:ext>
            </a:extLst>
          </p:cNvPr>
          <p:cNvSpPr txBox="1"/>
          <p:nvPr/>
        </p:nvSpPr>
        <p:spPr>
          <a:xfrm>
            <a:off x="1381162" y="2279825"/>
            <a:ext cx="327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&lt;GoogLeNet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 인셉션 모듈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구조도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CC3A6-FA0A-4F2A-86F8-57233D6E7EDF}"/>
              </a:ext>
            </a:extLst>
          </p:cNvPr>
          <p:cNvSpPr txBox="1"/>
          <p:nvPr/>
        </p:nvSpPr>
        <p:spPr>
          <a:xfrm>
            <a:off x="5296733" y="2279825"/>
            <a:ext cx="3489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&lt;Inception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V4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 인셉션 모듈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구조도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96F16D4-8ABA-46DF-93FE-3A2DDBA6EE28}"/>
              </a:ext>
            </a:extLst>
          </p:cNvPr>
          <p:cNvSpPr/>
          <p:nvPr/>
        </p:nvSpPr>
        <p:spPr>
          <a:xfrm>
            <a:off x="3131756" y="3463047"/>
            <a:ext cx="739303" cy="3599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0D5186C-D785-4818-A9E7-252F1B22ACD4}"/>
              </a:ext>
            </a:extLst>
          </p:cNvPr>
          <p:cNvSpPr/>
          <p:nvPr/>
        </p:nvSpPr>
        <p:spPr>
          <a:xfrm rot="5400000">
            <a:off x="7796001" y="3254069"/>
            <a:ext cx="885220" cy="70006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5682E47-7B31-443F-AA32-C9B0E60CD265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5585558" y="1160025"/>
            <a:ext cx="218872" cy="438717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9DCE63-0DCF-4B6E-A0E0-5E4C52F136CF}"/>
              </a:ext>
            </a:extLst>
          </p:cNvPr>
          <p:cNvSpPr txBox="1"/>
          <p:nvPr/>
        </p:nvSpPr>
        <p:spPr>
          <a:xfrm>
            <a:off x="5528740" y="5920941"/>
            <a:ext cx="37069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https://kangbk0120.github.io/articles/2018-01/inception-googlenet-review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147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17364CA-0836-461F-81CB-60FFB46C31D0}"/>
              </a:ext>
            </a:extLst>
          </p:cNvPr>
          <p:cNvSpPr/>
          <p:nvPr/>
        </p:nvSpPr>
        <p:spPr>
          <a:xfrm>
            <a:off x="1222189" y="1456834"/>
            <a:ext cx="2187019" cy="8012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Reduction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module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CF9775F-0BF1-4270-AC6D-08F66DADC2C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1" r="36052" b="30986"/>
          <a:stretch/>
        </p:blipFill>
        <p:spPr bwMode="auto">
          <a:xfrm>
            <a:off x="4585151" y="1527592"/>
            <a:ext cx="1321766" cy="1687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6967CE-2DAF-43AE-B0A4-7CCBF6F824BC}"/>
              </a:ext>
            </a:extLst>
          </p:cNvPr>
          <p:cNvGrpSpPr/>
          <p:nvPr/>
        </p:nvGrpSpPr>
        <p:grpSpPr>
          <a:xfrm>
            <a:off x="981352" y="2953397"/>
            <a:ext cx="3733932" cy="2447769"/>
            <a:chOff x="943907" y="2862308"/>
            <a:chExt cx="3618748" cy="236280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D7CE5C1-7143-4B15-8A99-8FD06554D069}"/>
                </a:ext>
              </a:extLst>
            </p:cNvPr>
            <p:cNvGrpSpPr/>
            <p:nvPr/>
          </p:nvGrpSpPr>
          <p:grpSpPr>
            <a:xfrm>
              <a:off x="1262327" y="2862308"/>
              <a:ext cx="3014427" cy="2362802"/>
              <a:chOff x="1234046" y="2994983"/>
              <a:chExt cx="3014427" cy="236280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B0B4485-94A3-43C3-9FEC-96AA8C736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3474" y="2994983"/>
                <a:ext cx="3004999" cy="2362802"/>
              </a:xfrm>
              <a:prstGeom prst="rect">
                <a:avLst/>
              </a:prstGeom>
            </p:spPr>
          </p:pic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0C5CEA6-297B-409A-8C47-71D63F53DCDE}"/>
                  </a:ext>
                </a:extLst>
              </p:cNvPr>
              <p:cNvSpPr/>
              <p:nvPr/>
            </p:nvSpPr>
            <p:spPr>
              <a:xfrm>
                <a:off x="2377715" y="3429001"/>
                <a:ext cx="1870757" cy="1480884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2F3E52A-38FE-4CF0-8818-4DB4777CCB69}"/>
                  </a:ext>
                </a:extLst>
              </p:cNvPr>
              <p:cNvSpPr/>
              <p:nvPr/>
            </p:nvSpPr>
            <p:spPr>
              <a:xfrm>
                <a:off x="1234046" y="3882751"/>
                <a:ext cx="886984" cy="528993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F5E314-E54F-47BC-AD93-734962F6766B}"/>
                </a:ext>
              </a:extLst>
            </p:cNvPr>
            <p:cNvSpPr txBox="1"/>
            <p:nvPr/>
          </p:nvSpPr>
          <p:spPr>
            <a:xfrm>
              <a:off x="3423081" y="4783247"/>
              <a:ext cx="1139574" cy="32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convolution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03E13B-F1F9-4037-B500-F24C845B056C}"/>
                </a:ext>
              </a:extLst>
            </p:cNvPr>
            <p:cNvSpPr txBox="1"/>
            <p:nvPr/>
          </p:nvSpPr>
          <p:spPr>
            <a:xfrm>
              <a:off x="943907" y="4261886"/>
              <a:ext cx="1255033" cy="32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Max pooling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78BA883-2FE4-4E59-A4F6-828A5D43ED2E}"/>
              </a:ext>
            </a:extLst>
          </p:cNvPr>
          <p:cNvGrpSpPr/>
          <p:nvPr/>
        </p:nvGrpSpPr>
        <p:grpSpPr>
          <a:xfrm>
            <a:off x="5520658" y="2835224"/>
            <a:ext cx="3702470" cy="2656585"/>
            <a:chOff x="5423283" y="2736455"/>
            <a:chExt cx="3600758" cy="25440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A197B4D-3298-42EC-8CEA-1502CD6A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8931" y="2736455"/>
              <a:ext cx="2607296" cy="254408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246439-BAEA-4216-AEF9-191FD8DAAAE3}"/>
                </a:ext>
              </a:extLst>
            </p:cNvPr>
            <p:cNvSpPr txBox="1"/>
            <p:nvPr/>
          </p:nvSpPr>
          <p:spPr>
            <a:xfrm>
              <a:off x="7532430" y="4844790"/>
              <a:ext cx="1491611" cy="32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convolution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539266-6E3C-4737-92C6-821F1B51B789}"/>
                </a:ext>
              </a:extLst>
            </p:cNvPr>
            <p:cNvSpPr txBox="1"/>
            <p:nvPr/>
          </p:nvSpPr>
          <p:spPr>
            <a:xfrm>
              <a:off x="5423283" y="4211865"/>
              <a:ext cx="1218539" cy="32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Max pooling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858EC9A-E6FC-4043-852A-174732C6C737}"/>
              </a:ext>
            </a:extLst>
          </p:cNvPr>
          <p:cNvSpPr txBox="1"/>
          <p:nvPr/>
        </p:nvSpPr>
        <p:spPr>
          <a:xfrm>
            <a:off x="2044605" y="5528756"/>
            <a:ext cx="201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&lt;Reduction A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모듈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2152B2-6CA3-4DA0-9490-FC991E36EFA5}"/>
              </a:ext>
            </a:extLst>
          </p:cNvPr>
          <p:cNvSpPr txBox="1"/>
          <p:nvPr/>
        </p:nvSpPr>
        <p:spPr>
          <a:xfrm>
            <a:off x="6237658" y="5548893"/>
            <a:ext cx="201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&lt;Reduction B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모듈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&gt;</a:t>
            </a:r>
            <a:endParaRPr lang="ko-KR" altLang="en-US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FD1CE67-06EA-4F6E-9FF6-CFB006DD42E0}"/>
              </a:ext>
            </a:extLst>
          </p:cNvPr>
          <p:cNvSpPr/>
          <p:nvPr/>
        </p:nvSpPr>
        <p:spPr>
          <a:xfrm>
            <a:off x="5948389" y="3912001"/>
            <a:ext cx="807943" cy="40679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25D36AC-5F45-444F-B868-244F894829D7}"/>
              </a:ext>
            </a:extLst>
          </p:cNvPr>
          <p:cNvSpPr/>
          <p:nvPr/>
        </p:nvSpPr>
        <p:spPr>
          <a:xfrm>
            <a:off x="6790903" y="3326859"/>
            <a:ext cx="1796959" cy="170992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A34A01D4-22B9-4DF6-9E21-FC559C09D4F7}"/>
              </a:ext>
            </a:extLst>
          </p:cNvPr>
          <p:cNvCxnSpPr/>
          <p:nvPr/>
        </p:nvCxnSpPr>
        <p:spPr>
          <a:xfrm>
            <a:off x="5938661" y="1721795"/>
            <a:ext cx="1299000" cy="963039"/>
          </a:xfrm>
          <a:prstGeom prst="bentConnector3">
            <a:avLst>
              <a:gd name="adj1" fmla="val 9942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0D1110F-C082-4CDB-AD52-EB63E3B0AE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55130" y="2964513"/>
            <a:ext cx="1130022" cy="24634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56E8FB-A88B-4378-B9CF-06535EC1C00C}"/>
              </a:ext>
            </a:extLst>
          </p:cNvPr>
          <p:cNvSpPr txBox="1"/>
          <p:nvPr/>
        </p:nvSpPr>
        <p:spPr>
          <a:xfrm>
            <a:off x="5753093" y="5923070"/>
            <a:ext cx="38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https://poddeeplearning.readthedocs.io/ko/latest/CNN/Inception.v4/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25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D5B94-0F29-4A58-A1AA-F48CD4371A30}"/>
              </a:ext>
            </a:extLst>
          </p:cNvPr>
          <p:cNvSpPr txBox="1"/>
          <p:nvPr/>
        </p:nvSpPr>
        <p:spPr>
          <a:xfrm>
            <a:off x="1068661" y="2663823"/>
            <a:ext cx="781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Max pooling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과 </a:t>
            </a:r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convolution 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연산이 동시에 실행</a:t>
            </a:r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병렬 연산</a:t>
            </a:r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BAC39-18F6-4BBB-9DEE-4E16F96E658A}"/>
              </a:ext>
            </a:extLst>
          </p:cNvPr>
          <p:cNvSpPr txBox="1"/>
          <p:nvPr/>
        </p:nvSpPr>
        <p:spPr>
          <a:xfrm>
            <a:off x="1716694" y="4072286"/>
            <a:ext cx="647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연산량 감소 </a:t>
            </a:r>
            <a:r>
              <a:rPr lang="en-US" altLang="ko-KR" sz="24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&amp;</a:t>
            </a:r>
            <a:r>
              <a:rPr lang="ko-KR" altLang="en-US" sz="24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이미지의 정보 </a:t>
            </a:r>
            <a:r>
              <a:rPr lang="ko-KR" altLang="en-US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보존</a:t>
            </a:r>
            <a:endParaRPr lang="en-US" altLang="ko-KR" sz="24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E1C9829-92E4-4B69-BF7F-FA5D1F7088B3}"/>
              </a:ext>
            </a:extLst>
          </p:cNvPr>
          <p:cNvSpPr/>
          <p:nvPr/>
        </p:nvSpPr>
        <p:spPr>
          <a:xfrm>
            <a:off x="4773889" y="3307496"/>
            <a:ext cx="358219" cy="55018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5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 V4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ACA26-32F2-48FF-AE85-AC7A70D10E98}"/>
              </a:ext>
            </a:extLst>
          </p:cNvPr>
          <p:cNvSpPr txBox="1"/>
          <p:nvPr/>
        </p:nvSpPr>
        <p:spPr>
          <a:xfrm>
            <a:off x="1179406" y="3429000"/>
            <a:ext cx="5118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Max pooling</a:t>
            </a:r>
            <a:r>
              <a: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과 </a:t>
            </a:r>
            <a:r>
              <a:rPr lang="en-US" altLang="ko-KR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Convolution</a:t>
            </a:r>
            <a:r>
              <a:rPr lang="ko-KR" altLang="en-US" sz="20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을 동시 실행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32C2FC7-C68A-415D-BB9E-E60B22D9499E}"/>
              </a:ext>
            </a:extLst>
          </p:cNvPr>
          <p:cNvSpPr/>
          <p:nvPr/>
        </p:nvSpPr>
        <p:spPr>
          <a:xfrm>
            <a:off x="5781947" y="3638982"/>
            <a:ext cx="516215" cy="397050"/>
          </a:xfrm>
          <a:prstGeom prst="rightArrow">
            <a:avLst>
              <a:gd name="adj1" fmla="val 50000"/>
              <a:gd name="adj2" fmla="val 5903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93A40B-6FAF-4778-845A-388E7FDE67ED}"/>
              </a:ext>
            </a:extLst>
          </p:cNvPr>
          <p:cNvGrpSpPr/>
          <p:nvPr/>
        </p:nvGrpSpPr>
        <p:grpSpPr>
          <a:xfrm>
            <a:off x="6521898" y="1128951"/>
            <a:ext cx="1973737" cy="5000208"/>
            <a:chOff x="6180449" y="1146069"/>
            <a:chExt cx="1973737" cy="50002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4F1037-B569-47FC-88BC-F1392954E893}"/>
                </a:ext>
              </a:extLst>
            </p:cNvPr>
            <p:cNvGrpSpPr/>
            <p:nvPr/>
          </p:nvGrpSpPr>
          <p:grpSpPr>
            <a:xfrm>
              <a:off x="6180449" y="1146069"/>
              <a:ext cx="1973737" cy="5000208"/>
              <a:chOff x="6180449" y="1146069"/>
              <a:chExt cx="1973737" cy="500020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105237B-B9B7-449C-A69B-0CCF66EE59E8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0449" y="1146069"/>
                <a:ext cx="1973737" cy="50002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순서도: 연결자 8">
                <a:extLst>
                  <a:ext uri="{FF2B5EF4-FFF2-40B4-BE49-F238E27FC236}">
                    <a16:creationId xmlns:a16="http://schemas.microsoft.com/office/drawing/2014/main" id="{664960E0-5949-49B3-B9BC-47E17A1443C8}"/>
                  </a:ext>
                </a:extLst>
              </p:cNvPr>
              <p:cNvSpPr/>
              <p:nvPr/>
            </p:nvSpPr>
            <p:spPr>
              <a:xfrm>
                <a:off x="6317529" y="1404255"/>
                <a:ext cx="684623" cy="527901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10" name="순서도: 연결자 9">
                <a:extLst>
                  <a:ext uri="{FF2B5EF4-FFF2-40B4-BE49-F238E27FC236}">
                    <a16:creationId xmlns:a16="http://schemas.microsoft.com/office/drawing/2014/main" id="{2359AD17-7F69-44CE-A6DE-3367D174F4EB}"/>
                  </a:ext>
                </a:extLst>
              </p:cNvPr>
              <p:cNvSpPr/>
              <p:nvPr/>
            </p:nvSpPr>
            <p:spPr>
              <a:xfrm>
                <a:off x="6317529" y="4014695"/>
                <a:ext cx="684623" cy="5279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4F9CEB89-BC79-4183-97E3-FA673B1356FF}"/>
                </a:ext>
              </a:extLst>
            </p:cNvPr>
            <p:cNvSpPr/>
            <p:nvPr/>
          </p:nvSpPr>
          <p:spPr>
            <a:xfrm>
              <a:off x="7350828" y="4014695"/>
              <a:ext cx="684623" cy="527900"/>
            </a:xfrm>
            <a:prstGeom prst="flowChartConnector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DFF86B94-4175-4C65-A473-0CB55689D0D5}"/>
                </a:ext>
              </a:extLst>
            </p:cNvPr>
            <p:cNvSpPr/>
            <p:nvPr/>
          </p:nvSpPr>
          <p:spPr>
            <a:xfrm>
              <a:off x="7311917" y="1404256"/>
              <a:ext cx="684623" cy="527900"/>
            </a:xfrm>
            <a:prstGeom prst="flowChartConnector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36B3C87-E0E0-4FE7-826E-DBB96D584D0B}"/>
              </a:ext>
            </a:extLst>
          </p:cNvPr>
          <p:cNvSpPr/>
          <p:nvPr/>
        </p:nvSpPr>
        <p:spPr>
          <a:xfrm>
            <a:off x="1222189" y="1450580"/>
            <a:ext cx="2187019" cy="8039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Stem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영역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b="1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전처리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E7A0E-7094-4771-A3A9-383E92E717F6}"/>
              </a:ext>
            </a:extLst>
          </p:cNvPr>
          <p:cNvSpPr txBox="1"/>
          <p:nvPr/>
        </p:nvSpPr>
        <p:spPr>
          <a:xfrm>
            <a:off x="899792" y="5919109"/>
            <a:ext cx="3636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https://poddeeplearning.readthedocs.io/ko/latest/CNN/Inception.v4/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198AD-1401-4E59-A5A5-E365BD031F65}"/>
              </a:ext>
            </a:extLst>
          </p:cNvPr>
          <p:cNvSpPr txBox="1"/>
          <p:nvPr/>
        </p:nvSpPr>
        <p:spPr>
          <a:xfrm>
            <a:off x="1529100" y="3837507"/>
            <a:ext cx="4139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 </a:t>
            </a:r>
            <a:r>
              <a:rPr lang="ko-KR" altLang="en-US" sz="20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이미지 정보 보존 및 연산량 감소</a:t>
            </a:r>
            <a:endParaRPr lang="ko-KR" altLang="en-US" sz="20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44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레이블  </a:t>
            </a:r>
            <a:r>
              <a:rPr kumimoji="0" lang="ko-KR" altLang="en-US" sz="19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스무딩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87ACD7-2E86-4769-A447-6609C597B275}"/>
              </a:ext>
            </a:extLst>
          </p:cNvPr>
          <p:cNvGrpSpPr/>
          <p:nvPr/>
        </p:nvGrpSpPr>
        <p:grpSpPr>
          <a:xfrm>
            <a:off x="1183201" y="2051522"/>
            <a:ext cx="7536155" cy="1966098"/>
            <a:chOff x="1159496" y="2440872"/>
            <a:chExt cx="7536155" cy="210305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9E91F9F-656C-44B7-ACE5-67DA5EDE8B43}"/>
                </a:ext>
              </a:extLst>
            </p:cNvPr>
            <p:cNvSpPr/>
            <p:nvPr/>
          </p:nvSpPr>
          <p:spPr>
            <a:xfrm>
              <a:off x="1159496" y="2934981"/>
              <a:ext cx="1272619" cy="12519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Image</a:t>
              </a:r>
              <a:endParaRPr lang="ko-KR" altLang="en-US" sz="2000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E54E199-C4AB-4B86-AE90-8B600F1A774A}"/>
                </a:ext>
              </a:extLst>
            </p:cNvPr>
            <p:cNvGrpSpPr/>
            <p:nvPr/>
          </p:nvGrpSpPr>
          <p:grpSpPr>
            <a:xfrm>
              <a:off x="3120466" y="2448880"/>
              <a:ext cx="1570065" cy="2095050"/>
              <a:chOff x="3582380" y="2270036"/>
              <a:chExt cx="1570065" cy="209505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25C5C3-DC54-4F88-B533-6246898C302F}"/>
                  </a:ext>
                </a:extLst>
              </p:cNvPr>
              <p:cNvSpPr txBox="1"/>
              <p:nvPr/>
            </p:nvSpPr>
            <p:spPr>
              <a:xfrm>
                <a:off x="3592498" y="2784851"/>
                <a:ext cx="1485405" cy="1580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[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정답 범주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]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짜장면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짬뽕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라볶이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</a:t>
                </a:r>
                <a:r>
                  <a:rPr lang="en-US" altLang="ko-KR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1)</a:t>
                </a:r>
                <a:endParaRPr lang="en-US" altLang="ko-KR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E408E3-035E-4031-80DF-166186B04151}"/>
                  </a:ext>
                </a:extLst>
              </p:cNvPr>
              <p:cNvSpPr txBox="1"/>
              <p:nvPr/>
            </p:nvSpPr>
            <p:spPr>
              <a:xfrm>
                <a:off x="3582380" y="2270036"/>
                <a:ext cx="1570065" cy="3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&lt;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초기 인덱스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&gt;</a:t>
                </a:r>
                <a:endPara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9DDD54-4704-491C-9A3E-50D07CE1F068}"/>
                </a:ext>
              </a:extLst>
            </p:cNvPr>
            <p:cNvGrpSpPr/>
            <p:nvPr/>
          </p:nvGrpSpPr>
          <p:grpSpPr>
            <a:xfrm>
              <a:off x="5372105" y="2440872"/>
              <a:ext cx="1570066" cy="2079952"/>
              <a:chOff x="6554533" y="2243175"/>
              <a:chExt cx="1570066" cy="207995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61E9E3-1368-4AB5-8D02-B08F562EC77C}"/>
                  </a:ext>
                </a:extLst>
              </p:cNvPr>
              <p:cNvSpPr txBox="1"/>
              <p:nvPr/>
            </p:nvSpPr>
            <p:spPr>
              <a:xfrm>
                <a:off x="6596863" y="2742891"/>
                <a:ext cx="1485406" cy="1580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[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정답 범주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]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짜장면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(0.1)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짬뽕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(0.8)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(0.03)</a:t>
                </a:r>
              </a:p>
              <a:p>
                <a:pPr algn="ctr"/>
                <a:r>
                  <a:rPr lang="ko-KR" altLang="en-US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라볶이 </a:t>
                </a:r>
                <a:r>
                  <a:rPr lang="en-US" altLang="ko-KR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(</a:t>
                </a:r>
                <a:r>
                  <a:rPr lang="en-US" altLang="ko-KR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0.02)</a:t>
                </a:r>
                <a:endParaRPr lang="en-US" altLang="ko-KR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1A59BE-9965-446D-A235-6493FFDFB4B0}"/>
                  </a:ext>
                </a:extLst>
              </p:cNvPr>
              <p:cNvSpPr txBox="1"/>
              <p:nvPr/>
            </p:nvSpPr>
            <p:spPr>
              <a:xfrm>
                <a:off x="6554533" y="2243175"/>
                <a:ext cx="1570066" cy="39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&lt;</a:t>
                </a:r>
                <a:r>
                  <a:rPr lang="ko-KR" altLang="en-US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최종 인덱스</a:t>
                </a:r>
                <a:r>
                  <a:rPr lang="en-US" altLang="ko-KR" b="1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&gt;</a:t>
                </a:r>
                <a:endPara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</p:grp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C7BCBDAE-7F64-4505-87D4-C0232E30A5DD}"/>
                </a:ext>
              </a:extLst>
            </p:cNvPr>
            <p:cNvSpPr/>
            <p:nvPr/>
          </p:nvSpPr>
          <p:spPr>
            <a:xfrm>
              <a:off x="7651480" y="3008726"/>
              <a:ext cx="1044171" cy="1104496"/>
            </a:xfrm>
            <a:prstGeom prst="flowChartConnector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짬뽕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1E6C65A2-749A-443D-9D4F-1CB43E1531A6}"/>
                </a:ext>
              </a:extLst>
            </p:cNvPr>
            <p:cNvSpPr/>
            <p:nvPr/>
          </p:nvSpPr>
          <p:spPr>
            <a:xfrm>
              <a:off x="2533724" y="3412680"/>
              <a:ext cx="386499" cy="2851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D602814-A4D2-4888-9DDE-5A091F4F7687}"/>
                </a:ext>
              </a:extLst>
            </p:cNvPr>
            <p:cNvSpPr/>
            <p:nvPr/>
          </p:nvSpPr>
          <p:spPr>
            <a:xfrm>
              <a:off x="4821962" y="3425749"/>
              <a:ext cx="386499" cy="2851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660A510B-1934-4B1E-9DE1-13B05CA92312}"/>
                </a:ext>
              </a:extLst>
            </p:cNvPr>
            <p:cNvSpPr/>
            <p:nvPr/>
          </p:nvSpPr>
          <p:spPr>
            <a:xfrm>
              <a:off x="7165503" y="3425749"/>
              <a:ext cx="386499" cy="2851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8753A01-6B1F-4CD8-B439-16C090838ABE}"/>
              </a:ext>
            </a:extLst>
          </p:cNvPr>
          <p:cNvSpPr/>
          <p:nvPr/>
        </p:nvSpPr>
        <p:spPr>
          <a:xfrm>
            <a:off x="3012001" y="1734523"/>
            <a:ext cx="4077730" cy="2531097"/>
          </a:xfrm>
          <a:prstGeom prst="round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E74699-202D-4884-9B5F-9291D2B17BEF}"/>
              </a:ext>
            </a:extLst>
          </p:cNvPr>
          <p:cNvSpPr txBox="1"/>
          <p:nvPr/>
        </p:nvSpPr>
        <p:spPr>
          <a:xfrm>
            <a:off x="3930617" y="1373703"/>
            <a:ext cx="224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Fully connected layer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558A60-5898-4268-BFA5-B785952761E8}"/>
              </a:ext>
            </a:extLst>
          </p:cNvPr>
          <p:cNvGrpSpPr/>
          <p:nvPr/>
        </p:nvGrpSpPr>
        <p:grpSpPr>
          <a:xfrm>
            <a:off x="3191524" y="4449299"/>
            <a:ext cx="3752834" cy="423487"/>
            <a:chOff x="1602557" y="4658578"/>
            <a:chExt cx="3752834" cy="4234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88DA0-7D8F-462A-8A2E-0D531C29BD7D}"/>
                </a:ext>
              </a:extLst>
            </p:cNvPr>
            <p:cNvSpPr txBox="1"/>
            <p:nvPr/>
          </p:nvSpPr>
          <p:spPr>
            <a:xfrm>
              <a:off x="1602557" y="4708319"/>
              <a:ext cx="346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레이블의 인덱스 이진법으로 표현 </a:t>
              </a:r>
            </a:p>
          </p:txBody>
        </p:sp>
        <p:sp>
          <p:nvSpPr>
            <p:cNvPr id="21" name="곱하기 기호 20">
              <a:extLst>
                <a:ext uri="{FF2B5EF4-FFF2-40B4-BE49-F238E27FC236}">
                  <a16:creationId xmlns:a16="http://schemas.microsoft.com/office/drawing/2014/main" id="{32A44876-8C3C-4207-B07F-38C101DE8326}"/>
                </a:ext>
              </a:extLst>
            </p:cNvPr>
            <p:cNvSpPr/>
            <p:nvPr/>
          </p:nvSpPr>
          <p:spPr>
            <a:xfrm>
              <a:off x="4932729" y="4658578"/>
              <a:ext cx="422662" cy="42348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5ABE26-703F-4E3C-83B1-54511B02426E}"/>
              </a:ext>
            </a:extLst>
          </p:cNvPr>
          <p:cNvSpPr txBox="1"/>
          <p:nvPr/>
        </p:nvSpPr>
        <p:spPr>
          <a:xfrm>
            <a:off x="3766741" y="4814543"/>
            <a:ext cx="254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 Class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를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넘어 갈 </a:t>
            </a:r>
            <a:r>
              <a:rPr lang="ko-KR" altLang="en-US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때마다 </a:t>
            </a:r>
            <a:endParaRPr lang="en-US" altLang="ko-KR" sz="160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연산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(+,</a:t>
            </a:r>
            <a:r>
              <a:rPr lang="ko-KR" alt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ㅡ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을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거쳐 값을 도출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B9E4CC-3994-4739-BB0A-4BD78D6E4689}"/>
              </a:ext>
            </a:extLst>
          </p:cNvPr>
          <p:cNvSpPr txBox="1"/>
          <p:nvPr/>
        </p:nvSpPr>
        <p:spPr>
          <a:xfrm>
            <a:off x="3201498" y="5548026"/>
            <a:ext cx="369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“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가장 큰 값이 최종 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output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으로 출력</a:t>
            </a:r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”</a:t>
            </a:r>
            <a:endParaRPr lang="ko-KR" altLang="en-US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C5C835-0B18-49A3-BC5B-F47E6AB8AD65}"/>
              </a:ext>
            </a:extLst>
          </p:cNvPr>
          <p:cNvSpPr/>
          <p:nvPr/>
        </p:nvSpPr>
        <p:spPr>
          <a:xfrm>
            <a:off x="5549014" y="3120677"/>
            <a:ext cx="1242269" cy="266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레이블  </a:t>
            </a:r>
            <a:r>
              <a:rPr kumimoji="0" lang="ko-KR" altLang="en-US" sz="19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스무딩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0CC5A-A5B1-4C3E-9D6B-01508A54A61E}"/>
              </a:ext>
            </a:extLst>
          </p:cNvPr>
          <p:cNvSpPr txBox="1"/>
          <p:nvPr/>
        </p:nvSpPr>
        <p:spPr>
          <a:xfrm>
            <a:off x="1280056" y="2935997"/>
            <a:ext cx="4167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1"/>
            <a:r>
              <a:rPr lang="ko-KR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잘못된 손실의 영향</a:t>
            </a:r>
            <a:r>
              <a:rPr lang="en-US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(overconfident)</a:t>
            </a:r>
            <a:endParaRPr lang="en-US" altLang="ko-KR" sz="2000" b="1" kern="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l" latinLnBrk="1"/>
            <a:r>
              <a:rPr lang="ko-KR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모델 정규화</a:t>
            </a:r>
            <a:r>
              <a:rPr lang="en-US" altLang="ko-KR" sz="2000" b="1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(regularization), </a:t>
            </a:r>
            <a:endParaRPr lang="ko-KR" altLang="ko-KR" sz="2000" b="1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일반화</a:t>
            </a:r>
            <a:r>
              <a:rPr lang="en-US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(generalization)</a:t>
            </a:r>
          </a:p>
          <a:p>
            <a:r>
              <a:rPr lang="ko-KR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보정</a:t>
            </a:r>
            <a:r>
              <a:rPr lang="en-US" altLang="ko-KR" sz="2000" b="1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(calibration) </a:t>
            </a:r>
            <a:endParaRPr lang="ko-KR" altLang="en-US" sz="20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7A2E050-65B0-4FCD-BEBE-0451C59E4B1B}"/>
              </a:ext>
            </a:extLst>
          </p:cNvPr>
          <p:cNvSpPr/>
          <p:nvPr/>
        </p:nvSpPr>
        <p:spPr>
          <a:xfrm>
            <a:off x="5617174" y="3338981"/>
            <a:ext cx="744718" cy="4265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3ED278A-DEDB-4FC1-BA7A-C59CE585E3A1}"/>
              </a:ext>
            </a:extLst>
          </p:cNvPr>
          <p:cNvGrpSpPr/>
          <p:nvPr/>
        </p:nvGrpSpPr>
        <p:grpSpPr>
          <a:xfrm>
            <a:off x="6814378" y="2798282"/>
            <a:ext cx="1649690" cy="1461154"/>
            <a:chOff x="6636472" y="4469223"/>
            <a:chExt cx="1649690" cy="1461154"/>
          </a:xfrm>
        </p:grpSpPr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C1401AF3-06A5-4D54-B52D-2C3692881046}"/>
                </a:ext>
              </a:extLst>
            </p:cNvPr>
            <p:cNvSpPr/>
            <p:nvPr/>
          </p:nvSpPr>
          <p:spPr>
            <a:xfrm>
              <a:off x="6636472" y="4469223"/>
              <a:ext cx="1649690" cy="146115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DEEE84-2DFD-4792-969A-EC01F34FC246}"/>
                </a:ext>
              </a:extLst>
            </p:cNvPr>
            <p:cNvSpPr txBox="1"/>
            <p:nvPr/>
          </p:nvSpPr>
          <p:spPr>
            <a:xfrm>
              <a:off x="7088958" y="4999745"/>
              <a:ext cx="744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도움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26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이진 분류기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49A181-6DEF-4C39-BAED-2C6788F1F1B7}"/>
              </a:ext>
            </a:extLst>
          </p:cNvPr>
          <p:cNvGrpSpPr/>
          <p:nvPr/>
        </p:nvGrpSpPr>
        <p:grpSpPr>
          <a:xfrm>
            <a:off x="1518322" y="2124958"/>
            <a:ext cx="6906389" cy="3189892"/>
            <a:chOff x="1449845" y="1583868"/>
            <a:chExt cx="6906389" cy="318989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950A646-5791-4F0E-B46F-6B6196175333}"/>
                </a:ext>
              </a:extLst>
            </p:cNvPr>
            <p:cNvSpPr/>
            <p:nvPr/>
          </p:nvSpPr>
          <p:spPr>
            <a:xfrm>
              <a:off x="1526200" y="1596344"/>
              <a:ext cx="1272619" cy="1170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Input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Image</a:t>
              </a:r>
              <a:endParaRPr lang="ko-KR" altLang="en-US" sz="20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93E3D1C3-31B7-4990-8163-6887FA97BBB7}"/>
                </a:ext>
              </a:extLst>
            </p:cNvPr>
            <p:cNvSpPr/>
            <p:nvPr/>
          </p:nvSpPr>
          <p:spPr>
            <a:xfrm>
              <a:off x="1449845" y="3608329"/>
              <a:ext cx="1425331" cy="61157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검출기</a:t>
              </a:r>
            </a:p>
          </p:txBody>
        </p:sp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FBE02A61-5368-474C-B53C-A7FE7F3E234D}"/>
                </a:ext>
              </a:extLst>
            </p:cNvPr>
            <p:cNvSpPr/>
            <p:nvPr/>
          </p:nvSpPr>
          <p:spPr>
            <a:xfrm>
              <a:off x="6930903" y="3608329"/>
              <a:ext cx="1425331" cy="61157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분류기</a:t>
              </a:r>
            </a:p>
          </p:txBody>
        </p:sp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56E7A637-D8A6-4B08-85DE-688AA2C9238E}"/>
                </a:ext>
              </a:extLst>
            </p:cNvPr>
            <p:cNvSpPr/>
            <p:nvPr/>
          </p:nvSpPr>
          <p:spPr>
            <a:xfrm>
              <a:off x="3836709" y="3549631"/>
              <a:ext cx="1989056" cy="790899"/>
            </a:xfrm>
            <a:prstGeom prst="flowChartProcess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이진 분류기</a:t>
              </a:r>
              <a:endPara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DC1254-8B56-45B4-81D5-D05EF2807C4E}"/>
                </a:ext>
              </a:extLst>
            </p:cNvPr>
            <p:cNvSpPr/>
            <p:nvPr/>
          </p:nvSpPr>
          <p:spPr>
            <a:xfrm>
              <a:off x="7007258" y="1583868"/>
              <a:ext cx="1272619" cy="11704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Output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Image</a:t>
              </a:r>
              <a:endParaRPr lang="ko-KR" altLang="en-US" sz="20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73A6746A-38CB-4FA1-A74D-9AA371B7D6FC}"/>
                </a:ext>
              </a:extLst>
            </p:cNvPr>
            <p:cNvSpPr/>
            <p:nvPr/>
          </p:nvSpPr>
          <p:spPr>
            <a:xfrm>
              <a:off x="2083324" y="2988297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F0CD64DF-A3B5-402C-9B9D-91288135C5A5}"/>
                </a:ext>
              </a:extLst>
            </p:cNvPr>
            <p:cNvSpPr/>
            <p:nvPr/>
          </p:nvSpPr>
          <p:spPr>
            <a:xfrm rot="16200000">
              <a:off x="3172120" y="3693762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1BE8D776-5A8C-4DCB-9A8C-6BC00B9BF3D0}"/>
                </a:ext>
              </a:extLst>
            </p:cNvPr>
            <p:cNvSpPr/>
            <p:nvPr/>
          </p:nvSpPr>
          <p:spPr>
            <a:xfrm rot="16200000">
              <a:off x="6254684" y="3691039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E581898F-5F64-43B5-800F-D8C5196B77ED}"/>
                </a:ext>
              </a:extLst>
            </p:cNvPr>
            <p:cNvSpPr/>
            <p:nvPr/>
          </p:nvSpPr>
          <p:spPr>
            <a:xfrm rot="10800000">
              <a:off x="7525732" y="2988297"/>
              <a:ext cx="235670" cy="4407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54B4A-38BD-4A86-A82B-70FEF7062C37}"/>
                </a:ext>
              </a:extLst>
            </p:cNvPr>
            <p:cNvSpPr txBox="1"/>
            <p:nvPr/>
          </p:nvSpPr>
          <p:spPr>
            <a:xfrm>
              <a:off x="2968259" y="4404428"/>
              <a:ext cx="3827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해당 이미지가 음식인가 아닌가를 판단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597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음식 검출기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060DE-D188-4DA2-BDF3-2DB415D8EA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58887" y="1570845"/>
            <a:ext cx="3067685" cy="4122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37F06-1F94-478B-9EF2-3D5846F0191B}"/>
              </a:ext>
            </a:extLst>
          </p:cNvPr>
          <p:cNvSpPr txBox="1"/>
          <p:nvPr/>
        </p:nvSpPr>
        <p:spPr>
          <a:xfrm>
            <a:off x="5129172" y="1828801"/>
            <a:ext cx="3067685" cy="403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latinLnBrk="1"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 안에 또 다른 음식이 있는 경우엔 박스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하나에 </a:t>
            </a:r>
            <a:endParaRPr lang="en-US" altLang="ko-KR" sz="1500" kern="10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한 가지만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포함되게 함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endParaRPr lang="ko-KR" altLang="ko-KR" sz="15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포장지</a:t>
            </a:r>
            <a:r>
              <a:rPr lang="en-US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종이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등에 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r>
              <a:rPr lang="en-US" altLang="ko-KR" sz="15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인쇄된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 영역도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박스 표</a:t>
            </a:r>
            <a:r>
              <a:rPr lang="ko-KR" altLang="en-US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시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spcAft>
                <a:spcPts val="800"/>
              </a:spcAft>
            </a:pPr>
            <a:endParaRPr lang="ko-KR" altLang="ko-KR" sz="15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서로 다른 하위 음식으로 구성된 모둠 음식은 하나의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박스로 표</a:t>
            </a:r>
            <a:r>
              <a:rPr lang="ko-KR" altLang="en-US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시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endParaRPr lang="ko-KR" altLang="ko-KR" sz="15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anose="05000000000000000000" pitchFamily="2" charset="2"/>
              <a:buChar char=""/>
            </a:pP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동일한 하위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음식이 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개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이상 </a:t>
            </a:r>
            <a:endParaRPr lang="en-US" altLang="ko-KR" sz="1500" kern="10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lvl="0" algn="just" latinLnBrk="1"/>
            <a:r>
              <a:rPr lang="en-US" altLang="ko-KR" sz="15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모여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있으면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동일한 음식</a:t>
            </a:r>
            <a:r>
              <a:rPr lang="en-US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pPr lvl="0" algn="just" latinLnBrk="1"/>
            <a:r>
              <a:rPr lang="en-US" altLang="ko-KR" sz="15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5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묶음별로 </a:t>
            </a:r>
            <a:r>
              <a:rPr lang="ko-KR" altLang="ko-KR" sz="15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박스를 따로 표시</a:t>
            </a:r>
          </a:p>
          <a:p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89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45312" y="717104"/>
            <a:ext cx="3979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목 차</a:t>
            </a:r>
            <a:endParaRPr kumimoji="0" lang="en-US" altLang="ko-KR" sz="16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257922" y="1679289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INTRO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257921" y="3924225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5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프로토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타입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170259" y="1679284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940F61-6D20-4D01-B62C-2E2062AB3192}"/>
              </a:ext>
            </a:extLst>
          </p:cNvPr>
          <p:cNvSpPr/>
          <p:nvPr/>
        </p:nvSpPr>
        <p:spPr>
          <a:xfrm>
            <a:off x="3247750" y="1679284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프로젝트 소개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71E91C4-6D01-4E94-8B92-63FD8522F152}"/>
              </a:ext>
            </a:extLst>
          </p:cNvPr>
          <p:cNvSpPr/>
          <p:nvPr/>
        </p:nvSpPr>
        <p:spPr>
          <a:xfrm>
            <a:off x="7160087" y="1679284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4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사업화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전략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103DB7-38E2-454D-8144-D8F28A9DABA0}"/>
              </a:ext>
            </a:extLst>
          </p:cNvPr>
          <p:cNvSpPr/>
          <p:nvPr/>
        </p:nvSpPr>
        <p:spPr>
          <a:xfrm>
            <a:off x="3364799" y="3924225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6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한계 및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보완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E434CC6-C5C5-4952-B81E-E1B387BC3878}"/>
              </a:ext>
            </a:extLst>
          </p:cNvPr>
          <p:cNvSpPr/>
          <p:nvPr/>
        </p:nvSpPr>
        <p:spPr>
          <a:xfrm>
            <a:off x="5230306" y="3924224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7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발전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가능성</a:t>
            </a:r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3DD3F1-4960-4402-989F-0CE962304EEF}"/>
              </a:ext>
            </a:extLst>
          </p:cNvPr>
          <p:cNvSpPr/>
          <p:nvPr/>
        </p:nvSpPr>
        <p:spPr>
          <a:xfrm>
            <a:off x="7160087" y="3924223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8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</a:t>
            </a:r>
          </a:p>
          <a:p>
            <a:pPr algn="ctr"/>
            <a:endParaRPr lang="en-US" altLang="ko-KR" sz="1600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23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맥락 인지 모델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4C33B3B3-5010-4C84-BDE2-9D80D5DCBE5D}"/>
              </a:ext>
            </a:extLst>
          </p:cNvPr>
          <p:cNvGrpSpPr/>
          <p:nvPr/>
        </p:nvGrpSpPr>
        <p:grpSpPr>
          <a:xfrm>
            <a:off x="1179009" y="1827124"/>
            <a:ext cx="5809966" cy="3797219"/>
            <a:chOff x="1537227" y="1736312"/>
            <a:chExt cx="5809966" cy="37972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B8FEE7-6398-4615-92C0-C73812B46F76}"/>
                </a:ext>
              </a:extLst>
            </p:cNvPr>
            <p:cNvSpPr txBox="1"/>
            <p:nvPr/>
          </p:nvSpPr>
          <p:spPr>
            <a:xfrm>
              <a:off x="2206534" y="1736312"/>
              <a:ext cx="1150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&lt;Image&gt;</a:t>
              </a:r>
              <a:endParaRPr lang="ko-KR" altLang="en-US" sz="20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1026" name="Picture 2" descr="샐러드/과일채소샐러드] 요거트 드레싱과 잘 어울리는 상큼한 과일샐러드 : 네이버 블로그">
              <a:extLst>
                <a:ext uri="{FF2B5EF4-FFF2-40B4-BE49-F238E27FC236}">
                  <a16:creationId xmlns:a16="http://schemas.microsoft.com/office/drawing/2014/main" id="{F5D105F7-955A-4862-AB04-DF5D6C6B8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6" b="12665"/>
            <a:stretch/>
          </p:blipFill>
          <p:spPr bwMode="auto">
            <a:xfrm>
              <a:off x="1537227" y="2303653"/>
              <a:ext cx="2449643" cy="3110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00526D-CCB7-4EB9-AE52-1C85666241E5}"/>
                </a:ext>
              </a:extLst>
            </p:cNvPr>
            <p:cNvSpPr/>
            <p:nvPr/>
          </p:nvSpPr>
          <p:spPr>
            <a:xfrm>
              <a:off x="1821333" y="3429000"/>
              <a:ext cx="1881433" cy="169682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09A64E1-9842-4D71-9068-AAFCBDED40E8}"/>
                </a:ext>
              </a:extLst>
            </p:cNvPr>
            <p:cNvSpPr/>
            <p:nvPr/>
          </p:nvSpPr>
          <p:spPr>
            <a:xfrm>
              <a:off x="1613945" y="2375555"/>
              <a:ext cx="912440" cy="85468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C677F2-98B9-47F5-9FE1-69B4B5D330A7}"/>
                </a:ext>
              </a:extLst>
            </p:cNvPr>
            <p:cNvSpPr/>
            <p:nvPr/>
          </p:nvSpPr>
          <p:spPr>
            <a:xfrm>
              <a:off x="1556749" y="2192888"/>
              <a:ext cx="2449643" cy="3340643"/>
            </a:xfrm>
            <a:prstGeom prst="rect">
              <a:avLst/>
            </a:prstGeom>
            <a:noFill/>
            <a:ln w="571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A4EA121-60F3-43CB-8208-E4FE496A2DF9}"/>
                </a:ext>
              </a:extLst>
            </p:cNvPr>
            <p:cNvCxnSpPr>
              <a:cxnSpLocks/>
            </p:cNvCxnSpPr>
            <p:nvPr/>
          </p:nvCxnSpPr>
          <p:spPr>
            <a:xfrm>
              <a:off x="2546762" y="2781920"/>
              <a:ext cx="218392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855A018-C062-4F4E-9CA6-37B753E4BD8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766" y="4142399"/>
              <a:ext cx="10279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1C59516-02C4-4AF7-9612-B4220FF76F77}"/>
                </a:ext>
              </a:extLst>
            </p:cNvPr>
            <p:cNvCxnSpPr>
              <a:cxnSpLocks/>
            </p:cNvCxnSpPr>
            <p:nvPr/>
          </p:nvCxnSpPr>
          <p:spPr>
            <a:xfrm>
              <a:off x="4025914" y="2210846"/>
              <a:ext cx="1402144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E10CD5-8453-4C64-A0FD-DD28DFC7BDBE}"/>
                </a:ext>
              </a:extLst>
            </p:cNvPr>
            <p:cNvSpPr txBox="1"/>
            <p:nvPr/>
          </p:nvSpPr>
          <p:spPr>
            <a:xfrm>
              <a:off x="5587899" y="2091371"/>
              <a:ext cx="1361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전역적 특징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FA6D14-D6B7-4059-AF8B-762A5B65AA73}"/>
                </a:ext>
              </a:extLst>
            </p:cNvPr>
            <p:cNvSpPr txBox="1"/>
            <p:nvPr/>
          </p:nvSpPr>
          <p:spPr>
            <a:xfrm>
              <a:off x="4730686" y="2618227"/>
              <a:ext cx="2337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‘</a:t>
              </a:r>
              <a:r>
                <a:rPr lang="ko-KR" altLang="en-US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요거트 국소적 특징</a:t>
              </a:r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25FC7F-0CD0-48E0-90A8-ECC5D3607480}"/>
                </a:ext>
              </a:extLst>
            </p:cNvPr>
            <p:cNvSpPr txBox="1"/>
            <p:nvPr/>
          </p:nvSpPr>
          <p:spPr>
            <a:xfrm>
              <a:off x="4783155" y="3968243"/>
              <a:ext cx="2232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‘</a:t>
              </a:r>
              <a:r>
                <a:rPr lang="ko-KR" altLang="en-US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샐러드 국소적 특징</a:t>
              </a:r>
              <a:r>
                <a:rPr lang="en-US" altLang="ko-KR" b="1" dirty="0">
                  <a:solidFill>
                    <a:srgbClr val="FF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’</a:t>
              </a:r>
            </a:p>
          </p:txBody>
        </p:sp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EEAA9F64-7E36-4B9B-8F64-D6E7BFACF0CE}"/>
                </a:ext>
              </a:extLst>
            </p:cNvPr>
            <p:cNvGrpSpPr/>
            <p:nvPr/>
          </p:nvGrpSpPr>
          <p:grpSpPr>
            <a:xfrm>
              <a:off x="7124778" y="2217787"/>
              <a:ext cx="222415" cy="589622"/>
              <a:chOff x="7796104" y="2256712"/>
              <a:chExt cx="222415" cy="589622"/>
            </a:xfrm>
          </p:grpSpPr>
          <p:cxnSp>
            <p:nvCxnSpPr>
              <p:cNvPr id="1034" name="연결선: 꺾임 1033">
                <a:extLst>
                  <a:ext uri="{FF2B5EF4-FFF2-40B4-BE49-F238E27FC236}">
                    <a16:creationId xmlns:a16="http://schemas.microsoft.com/office/drawing/2014/main" id="{F53BFDDF-B73A-4872-BD6B-912B8EFD1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8362" y="2256712"/>
                <a:ext cx="200196" cy="589622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직선 연결선 1037">
                <a:extLst>
                  <a:ext uri="{FF2B5EF4-FFF2-40B4-BE49-F238E27FC236}">
                    <a16:creationId xmlns:a16="http://schemas.microsoft.com/office/drawing/2014/main" id="{9D223765-584E-4119-8A8E-00F3C67E8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6104" y="2841098"/>
                <a:ext cx="222415" cy="26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9702D4F-3060-49A5-92D2-335E49CDC1C0}"/>
              </a:ext>
            </a:extLst>
          </p:cNvPr>
          <p:cNvSpPr txBox="1"/>
          <p:nvPr/>
        </p:nvSpPr>
        <p:spPr>
          <a:xfrm>
            <a:off x="7095384" y="2403073"/>
            <a:ext cx="184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Output = 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요거트</a:t>
            </a:r>
          </a:p>
        </p:txBody>
      </p: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DC516D57-A0B4-4C93-9C9C-D1F9A918AD59}"/>
              </a:ext>
            </a:extLst>
          </p:cNvPr>
          <p:cNvGrpSpPr/>
          <p:nvPr/>
        </p:nvGrpSpPr>
        <p:grpSpPr>
          <a:xfrm>
            <a:off x="6099766" y="1634991"/>
            <a:ext cx="1979597" cy="481509"/>
            <a:chOff x="3220173" y="1318115"/>
            <a:chExt cx="1979597" cy="481509"/>
          </a:xfrm>
        </p:grpSpPr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DAD7D098-A6DB-47C7-A41D-5F30A8AAA5CB}"/>
                </a:ext>
              </a:extLst>
            </p:cNvPr>
            <p:cNvSpPr txBox="1"/>
            <p:nvPr/>
          </p:nvSpPr>
          <p:spPr>
            <a:xfrm>
              <a:off x="3231812" y="1377898"/>
              <a:ext cx="1967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전역적 특징 고려</a:t>
              </a: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54C0FE7E-9823-4F2F-A343-17D705708A9A}"/>
                </a:ext>
              </a:extLst>
            </p:cNvPr>
            <p:cNvSpPr/>
            <p:nvPr/>
          </p:nvSpPr>
          <p:spPr>
            <a:xfrm>
              <a:off x="3220173" y="1318115"/>
              <a:ext cx="1849247" cy="481509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1062248-CE9D-454D-8C9C-3E4F7D890AE2}"/>
              </a:ext>
            </a:extLst>
          </p:cNvPr>
          <p:cNvGrpSpPr/>
          <p:nvPr/>
        </p:nvGrpSpPr>
        <p:grpSpPr>
          <a:xfrm>
            <a:off x="4559478" y="3334963"/>
            <a:ext cx="2712151" cy="430154"/>
            <a:chOff x="3213175" y="1354504"/>
            <a:chExt cx="2468279" cy="4815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0F80C2-9D77-4593-BE9A-0910EFAA6F19}"/>
                </a:ext>
              </a:extLst>
            </p:cNvPr>
            <p:cNvSpPr txBox="1"/>
            <p:nvPr/>
          </p:nvSpPr>
          <p:spPr>
            <a:xfrm>
              <a:off x="3231812" y="1377898"/>
              <a:ext cx="2449642" cy="41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전역적 특징 고려 </a:t>
              </a:r>
              <a:r>
                <a:rPr lang="en-US" altLang="ko-KR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X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3893D8-9723-42A6-B845-75BFF8FA91B3}"/>
                </a:ext>
              </a:extLst>
            </p:cNvPr>
            <p:cNvSpPr/>
            <p:nvPr/>
          </p:nvSpPr>
          <p:spPr>
            <a:xfrm>
              <a:off x="3213175" y="1354504"/>
              <a:ext cx="1849247" cy="481509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0FBC7117-4ADE-49F9-9974-D7388BE6B1AD}"/>
              </a:ext>
            </a:extLst>
          </p:cNvPr>
          <p:cNvCxnSpPr>
            <a:cxnSpLocks/>
          </p:cNvCxnSpPr>
          <p:nvPr/>
        </p:nvCxnSpPr>
        <p:spPr>
          <a:xfrm flipV="1">
            <a:off x="6769159" y="3535292"/>
            <a:ext cx="295745" cy="2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1B9348-E380-4092-B7BD-A11946B6ECAC}"/>
              </a:ext>
            </a:extLst>
          </p:cNvPr>
          <p:cNvSpPr txBox="1"/>
          <p:nvPr/>
        </p:nvSpPr>
        <p:spPr>
          <a:xfrm>
            <a:off x="7095385" y="3357330"/>
            <a:ext cx="184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Output = </a:t>
            </a:r>
            <a:r>
              <a: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막걸리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7EF76220-1C65-46C1-89F0-A78D32C51446}"/>
              </a:ext>
            </a:extLst>
          </p:cNvPr>
          <p:cNvSpPr txBox="1"/>
          <p:nvPr/>
        </p:nvSpPr>
        <p:spPr>
          <a:xfrm>
            <a:off x="3775660" y="4745801"/>
            <a:ext cx="52705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전역적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특징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각각의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음식</a:t>
            </a:r>
            <a:r>
              <a:rPr lang="ko-KR" altLang="en-US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의</a:t>
            </a:r>
            <a:r>
              <a:rPr lang="en-US" altLang="ko-KR" sz="1500" kern="100" dirty="0"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국소적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특징을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분리해서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추출</a:t>
            </a:r>
            <a:endParaRPr lang="en-US" altLang="ko-KR" sz="1500" kern="100" dirty="0">
              <a:effectLst/>
              <a:latin typeface="Roboto" panose="02000000000000000000" pitchFamily="2" charset="0"/>
              <a:ea typeface="아리따-돋움4.0(TTF)-SemiBold" panose="02020603020101020101"/>
              <a:cs typeface="Times New Roman" panose="02020603050405020304" pitchFamily="18" charset="0"/>
            </a:endParaRPr>
          </a:p>
          <a:p>
            <a:pPr algn="ctr"/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다시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두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벡터를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서로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연결하여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(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Medium" panose="02020603020101020101"/>
                <a:cs typeface="Times New Roman" panose="02020603050405020304" pitchFamily="18" charset="0"/>
              </a:rPr>
              <a:t>channel-wise concatenation</a:t>
            </a:r>
            <a:r>
              <a:rPr lang="en-US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음식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분류기에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입력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-&gt; </a:t>
            </a:r>
            <a:r>
              <a:rPr lang="ko-KR" altLang="ko-KR" sz="1500" kern="100">
                <a:solidFill>
                  <a:srgbClr val="FF0000"/>
                </a:solidFill>
                <a:effectLst/>
                <a:latin typeface="Roboto" panose="02000000000000000000" pitchFamily="2" charset="0"/>
                <a:ea typeface="아리따-돋움4.0(TTF)-SemiBold" panose="02020603020101020101"/>
                <a:cs typeface="Times New Roman" panose="02020603050405020304" pitchFamily="18" charset="0"/>
              </a:rPr>
              <a:t>정확도</a:t>
            </a:r>
            <a:r>
              <a:rPr lang="ko-KR" altLang="ko-KR" sz="1500" kern="10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↑</a:t>
            </a:r>
            <a:endParaRPr lang="ko-KR" altLang="ko-KR" sz="1500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아리따-돋움4.0(TTF)-SemiBold" panose="02020603020101020101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D6187-CD5D-475B-926B-AD465CF32C92}"/>
              </a:ext>
            </a:extLst>
          </p:cNvPr>
          <p:cNvSpPr txBox="1"/>
          <p:nvPr/>
        </p:nvSpPr>
        <p:spPr>
          <a:xfrm>
            <a:off x="5059470" y="5679354"/>
            <a:ext cx="3986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10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http://prologue.blog.naver.com/PostView.nhn?blogId=pride0123&amp;logNo=110168730398&amp;categoryNo=0&amp;parentCategoryNo=0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EA343F-886E-4102-898F-7559B4DA9B3D}"/>
              </a:ext>
            </a:extLst>
          </p:cNvPr>
          <p:cNvSpPr txBox="1"/>
          <p:nvPr/>
        </p:nvSpPr>
        <p:spPr>
          <a:xfrm>
            <a:off x="3121799" y="5669004"/>
            <a:ext cx="7851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사진 </a:t>
            </a:r>
            <a:r>
              <a:rPr lang="en-US" altLang="ko-KR" sz="900" b="1" dirty="0"/>
              <a:t>10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15205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사업화 전략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5E3577-F01E-4412-B77E-A8023F60A1AB}"/>
              </a:ext>
            </a:extLst>
          </p:cNvPr>
          <p:cNvGrpSpPr/>
          <p:nvPr/>
        </p:nvGrpSpPr>
        <p:grpSpPr>
          <a:xfrm>
            <a:off x="1093750" y="2176491"/>
            <a:ext cx="3195687" cy="2931736"/>
            <a:chOff x="1178350" y="1963132"/>
            <a:chExt cx="3195687" cy="293173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A30566D-19FD-4619-AE1F-2E8235CC96ED}"/>
                </a:ext>
              </a:extLst>
            </p:cNvPr>
            <p:cNvGrpSpPr/>
            <p:nvPr/>
          </p:nvGrpSpPr>
          <p:grpSpPr>
            <a:xfrm>
              <a:off x="1460140" y="2139697"/>
              <a:ext cx="2632106" cy="2578605"/>
              <a:chOff x="1256816" y="1500630"/>
              <a:chExt cx="2632106" cy="257860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9E52220-5C12-40FE-ABC6-3C4E11C58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816" y="1500630"/>
                <a:ext cx="1533518" cy="153351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ECD4284-0CCD-4957-BB3C-15F172086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0707" y="1500630"/>
                <a:ext cx="1558511" cy="1558511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F63DAC1-F932-4D1A-91EE-00AC3A04A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868" t="9563" r="6300" b="9563"/>
              <a:stretch/>
            </p:blipFill>
            <p:spPr>
              <a:xfrm>
                <a:off x="1658252" y="2877497"/>
                <a:ext cx="730646" cy="74555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3BDB15E-D363-487D-97A8-950660A33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1002" y="2421315"/>
                <a:ext cx="1657920" cy="1657920"/>
              </a:xfrm>
              <a:prstGeom prst="rect">
                <a:avLst/>
              </a:prstGeom>
            </p:spPr>
          </p:pic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855E680-986D-4C0D-A136-B4C989C0EBA1}"/>
                </a:ext>
              </a:extLst>
            </p:cNvPr>
            <p:cNvSpPr/>
            <p:nvPr/>
          </p:nvSpPr>
          <p:spPr>
            <a:xfrm>
              <a:off x="1178350" y="1963132"/>
              <a:ext cx="3195687" cy="2931736"/>
            </a:xfrm>
            <a:prstGeom prst="roundRect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75E5708E-AAB6-4B84-A15F-0B39430C06F8}"/>
              </a:ext>
            </a:extLst>
          </p:cNvPr>
          <p:cNvSpPr/>
          <p:nvPr/>
        </p:nvSpPr>
        <p:spPr>
          <a:xfrm>
            <a:off x="4366340" y="3065645"/>
            <a:ext cx="1179073" cy="1153427"/>
          </a:xfrm>
          <a:prstGeom prst="mathPlus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F13085-7053-4CCB-8378-B2163CB7DB32}"/>
              </a:ext>
            </a:extLst>
          </p:cNvPr>
          <p:cNvGrpSpPr/>
          <p:nvPr/>
        </p:nvGrpSpPr>
        <p:grpSpPr>
          <a:xfrm>
            <a:off x="5619821" y="2176491"/>
            <a:ext cx="3195687" cy="2931736"/>
            <a:chOff x="5739541" y="1963131"/>
            <a:chExt cx="3195687" cy="293173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804C8F-16D3-4F43-B556-DF88CE34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2008" y="2191811"/>
              <a:ext cx="1050157" cy="112904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4DDBB71-EDEA-4D95-9699-9B7862164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2448" y="3495362"/>
              <a:ext cx="1118369" cy="1156372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DECF3E2-1CC3-42EA-A969-4C5A31AA547D}"/>
                </a:ext>
              </a:extLst>
            </p:cNvPr>
            <p:cNvSpPr/>
            <p:nvPr/>
          </p:nvSpPr>
          <p:spPr>
            <a:xfrm>
              <a:off x="5739541" y="1963131"/>
              <a:ext cx="3195687" cy="2931736"/>
            </a:xfrm>
            <a:prstGeom prst="roundRect">
              <a:avLst/>
            </a:prstGeom>
            <a:noFill/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BCE9470-4165-48AA-A932-3A4E068C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2305" y="2906455"/>
              <a:ext cx="1127235" cy="1129041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5FBF300-D79C-4410-B804-9B49774EEFF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57" y="2353056"/>
            <a:ext cx="426551" cy="42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7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프로토타입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F29EB1-7B5B-4020-BA5D-C5789A22AECE}"/>
              </a:ext>
            </a:extLst>
          </p:cNvPr>
          <p:cNvGrpSpPr/>
          <p:nvPr/>
        </p:nvGrpSpPr>
        <p:grpSpPr>
          <a:xfrm>
            <a:off x="3738366" y="1218439"/>
            <a:ext cx="2689329" cy="4863519"/>
            <a:chOff x="3472210" y="1080080"/>
            <a:chExt cx="2687328" cy="5082559"/>
          </a:xfrm>
        </p:grpSpPr>
        <p:pic>
          <p:nvPicPr>
            <p:cNvPr id="2" name="KakaoTalk_20210527_211704694">
              <a:hlinkClick r:id="" action="ppaction://media"/>
              <a:extLst>
                <a:ext uri="{FF2B5EF4-FFF2-40B4-BE49-F238E27FC236}">
                  <a16:creationId xmlns:a16="http://schemas.microsoft.com/office/drawing/2014/main" id="{78E37581-ABFB-4103-B87D-5ACE1585BE9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3527280" y="1500713"/>
              <a:ext cx="2611476" cy="4258734"/>
            </a:xfrm>
            <a:prstGeom prst="rect">
              <a:avLst/>
            </a:prstGeom>
          </p:spPr>
        </p:pic>
        <p:sp>
          <p:nvSpPr>
            <p:cNvPr id="10" name="Google Shape;812;p51">
              <a:extLst>
                <a:ext uri="{FF2B5EF4-FFF2-40B4-BE49-F238E27FC236}">
                  <a16:creationId xmlns:a16="http://schemas.microsoft.com/office/drawing/2014/main" id="{EC4BF976-B543-4F91-922B-1EB3FFB83929}"/>
                </a:ext>
              </a:extLst>
            </p:cNvPr>
            <p:cNvSpPr/>
            <p:nvPr/>
          </p:nvSpPr>
          <p:spPr>
            <a:xfrm>
              <a:off x="3472210" y="1080080"/>
              <a:ext cx="2687328" cy="5082559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8200" tIns="48200" rIns="48200" bIns="482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마루 부리OTF Beta" panose="020B0600000101010101" pitchFamily="34" charset="-127"/>
                <a:ea typeface="마루 부리OTF Beta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8912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한계 및 보완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C22F7DA-5371-42A3-B072-BEA6607947C5}"/>
              </a:ext>
            </a:extLst>
          </p:cNvPr>
          <p:cNvGrpSpPr/>
          <p:nvPr/>
        </p:nvGrpSpPr>
        <p:grpSpPr>
          <a:xfrm>
            <a:off x="2319620" y="1776857"/>
            <a:ext cx="1837426" cy="1837426"/>
            <a:chOff x="1869110" y="2493715"/>
            <a:chExt cx="1837426" cy="183742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AAC235D-7F07-474D-A144-8BD86C34AE47}"/>
                </a:ext>
              </a:extLst>
            </p:cNvPr>
            <p:cNvSpPr/>
            <p:nvPr/>
          </p:nvSpPr>
          <p:spPr>
            <a:xfrm>
              <a:off x="1869110" y="2493715"/>
              <a:ext cx="1837426" cy="18374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EAA823C-C665-4ADA-A52B-C0C35BC12EE9}"/>
                </a:ext>
              </a:extLst>
            </p:cNvPr>
            <p:cNvSpPr/>
            <p:nvPr/>
          </p:nvSpPr>
          <p:spPr>
            <a:xfrm>
              <a:off x="2001673" y="2626278"/>
              <a:ext cx="1572300" cy="1572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3F720F-7C41-4EF3-B7A1-17B8EA995005}"/>
                </a:ext>
              </a:extLst>
            </p:cNvPr>
            <p:cNvSpPr/>
            <p:nvPr/>
          </p:nvSpPr>
          <p:spPr>
            <a:xfrm>
              <a:off x="2185686" y="3201863"/>
              <a:ext cx="1204273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Cutmix</a:t>
              </a:r>
              <a:endParaRPr lang="en-US" altLang="ko-KR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11FACD1-7312-4B1D-BCC1-1E908F76E003}"/>
              </a:ext>
            </a:extLst>
          </p:cNvPr>
          <p:cNvSpPr txBox="1"/>
          <p:nvPr/>
        </p:nvSpPr>
        <p:spPr>
          <a:xfrm>
            <a:off x="5121614" y="3770855"/>
            <a:ext cx="300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1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지정한</a:t>
            </a:r>
            <a:r>
              <a:rPr lang="ko-KR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영역을 </a:t>
            </a:r>
            <a:r>
              <a:rPr lang="en-US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으로 채</a:t>
            </a:r>
            <a:r>
              <a:rPr lang="ko-KR" altLang="en-US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우는 기법</a:t>
            </a:r>
            <a:r>
              <a:rPr lang="en-US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-&gt; </a:t>
            </a:r>
            <a:r>
              <a:rPr lang="en-US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Dropout</a:t>
            </a:r>
            <a:r>
              <a:rPr lang="ko-KR" altLang="ko-KR" sz="1600" kern="1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ko-KR" altLang="ko-KR" sz="1600" kern="1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한계점을 보완</a:t>
            </a:r>
            <a:endParaRPr lang="ko-KR" altLang="ko-KR" sz="1600" kern="100" dirty="0"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DA76E3-5E17-40AE-8585-1D16B45016AD}"/>
              </a:ext>
            </a:extLst>
          </p:cNvPr>
          <p:cNvGrpSpPr/>
          <p:nvPr/>
        </p:nvGrpSpPr>
        <p:grpSpPr>
          <a:xfrm>
            <a:off x="5695794" y="1776857"/>
            <a:ext cx="1837426" cy="1837426"/>
            <a:chOff x="1869110" y="2493715"/>
            <a:chExt cx="1837426" cy="183742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10C6EB-8A76-4A9E-BD90-6194D1C22B4E}"/>
                </a:ext>
              </a:extLst>
            </p:cNvPr>
            <p:cNvSpPr/>
            <p:nvPr/>
          </p:nvSpPr>
          <p:spPr>
            <a:xfrm>
              <a:off x="1869110" y="2493715"/>
              <a:ext cx="1837426" cy="18374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7DEBB8C-9C06-487F-8008-1F2C81BCA7C8}"/>
                </a:ext>
              </a:extLst>
            </p:cNvPr>
            <p:cNvSpPr/>
            <p:nvPr/>
          </p:nvSpPr>
          <p:spPr>
            <a:xfrm>
              <a:off x="2001673" y="2626278"/>
              <a:ext cx="1572300" cy="1572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A1457E-15A3-4549-AF97-527A85EE6426}"/>
                </a:ext>
              </a:extLst>
            </p:cNvPr>
            <p:cNvSpPr/>
            <p:nvPr/>
          </p:nvSpPr>
          <p:spPr>
            <a:xfrm>
              <a:off x="2194327" y="3191353"/>
              <a:ext cx="1186991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Cutout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5A40E68-1F52-4BDE-872C-0DBBA6A506D3}"/>
              </a:ext>
            </a:extLst>
          </p:cNvPr>
          <p:cNvSpPr txBox="1"/>
          <p:nvPr/>
        </p:nvSpPr>
        <p:spPr>
          <a:xfrm>
            <a:off x="1944518" y="3909444"/>
            <a:ext cx="258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Mixup</a:t>
            </a:r>
            <a:r>
              <a:rPr lang="ko-KR" altLang="ko-KR" sz="1600" dirty="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과 </a:t>
            </a:r>
            <a:r>
              <a:rPr lang="en-US" altLang="ko-KR" sz="1600" dirty="0" err="1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CutOut</a:t>
            </a:r>
            <a:r>
              <a:rPr lang="ko-KR" altLang="ko-KR" sz="1600"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을 섞</a:t>
            </a:r>
            <a:r>
              <a:rPr lang="ko-KR" altLang="en-US" sz="16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은 기법</a:t>
            </a:r>
            <a:endParaRPr lang="ko-KR" altLang="en-US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74C870-894F-4E2E-AF82-E4E82A703508}"/>
              </a:ext>
            </a:extLst>
          </p:cNvPr>
          <p:cNvSpPr/>
          <p:nvPr/>
        </p:nvSpPr>
        <p:spPr>
          <a:xfrm>
            <a:off x="1944518" y="4763050"/>
            <a:ext cx="6110201" cy="662513"/>
          </a:xfrm>
          <a:prstGeom prst="rect">
            <a:avLst/>
          </a:prstGeom>
          <a:solidFill>
            <a:srgbClr val="FFF2CC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최</a:t>
            </a:r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신</a:t>
            </a:r>
            <a:r>
              <a:rPr lang="ko-KR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Augmentation</a:t>
            </a:r>
            <a:r>
              <a:rPr lang="ko-KR" altLang="ko-KR" b="1">
                <a:solidFill>
                  <a:schemeClr val="tx1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기법</a:t>
            </a:r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을 통해 정확도를 증가</a:t>
            </a:r>
            <a:r>
              <a:rPr lang="en-US" altLang="ko-KR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”</a:t>
            </a:r>
            <a:endParaRPr lang="ko-KR" altLang="en-US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36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한계 및 보완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9637C4-8B3E-4821-A367-6187FD9701ED}"/>
              </a:ext>
            </a:extLst>
          </p:cNvPr>
          <p:cNvSpPr/>
          <p:nvPr/>
        </p:nvSpPr>
        <p:spPr>
          <a:xfrm>
            <a:off x="1112401" y="1377816"/>
            <a:ext cx="2161357" cy="769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사업화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F37FA9D-65ED-4666-B338-08B06E97FF75}"/>
              </a:ext>
            </a:extLst>
          </p:cNvPr>
          <p:cNvSpPr/>
          <p:nvPr/>
        </p:nvSpPr>
        <p:spPr>
          <a:xfrm>
            <a:off x="1404472" y="3189747"/>
            <a:ext cx="1577217" cy="15772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기술만</a:t>
            </a:r>
            <a:endParaRPr lang="en-US" altLang="ko-KR" b="1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제공</a:t>
            </a:r>
            <a:endParaRPr lang="ko-KR" altLang="en-US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2221809-515A-42D5-8FED-E21DB07CB6C4}"/>
              </a:ext>
            </a:extLst>
          </p:cNvPr>
          <p:cNvSpPr/>
          <p:nvPr/>
        </p:nvSpPr>
        <p:spPr>
          <a:xfrm>
            <a:off x="4607818" y="3726733"/>
            <a:ext cx="923827" cy="4548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28C01B-B932-47A4-BFF9-634E7AAED7B0}"/>
              </a:ext>
            </a:extLst>
          </p:cNvPr>
          <p:cNvGrpSpPr/>
          <p:nvPr/>
        </p:nvGrpSpPr>
        <p:grpSpPr>
          <a:xfrm>
            <a:off x="2646729" y="3213951"/>
            <a:ext cx="1577217" cy="1577217"/>
            <a:chOff x="5095866" y="2843607"/>
            <a:chExt cx="1577217" cy="157721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B5608D7-6D8B-47A6-B4EA-902D7C2E79BC}"/>
                </a:ext>
              </a:extLst>
            </p:cNvPr>
            <p:cNvSpPr/>
            <p:nvPr/>
          </p:nvSpPr>
          <p:spPr>
            <a:xfrm>
              <a:off x="5095866" y="2843607"/>
              <a:ext cx="1577217" cy="15772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22F324-8F04-42F4-A20C-535959AC60DF}"/>
                </a:ext>
              </a:extLst>
            </p:cNvPr>
            <p:cNvSpPr txBox="1"/>
            <p:nvPr/>
          </p:nvSpPr>
          <p:spPr>
            <a:xfrm>
              <a:off x="5295823" y="3309049"/>
              <a:ext cx="1168635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독립적인 </a:t>
              </a:r>
              <a:endPara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algn="ctr"/>
              <a:r>
                <a:rPr lang="ko-KR" altLang="en-US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플랫폼</a:t>
              </a:r>
              <a:r>
                <a:rPr lang="en-US" altLang="ko-KR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X</a:t>
              </a:r>
              <a:endParaRPr lang="ko-KR" altLang="en-US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CA98D8-AA8D-486F-BD92-184D3CF96DFC}"/>
              </a:ext>
            </a:extLst>
          </p:cNvPr>
          <p:cNvGrpSpPr/>
          <p:nvPr/>
        </p:nvGrpSpPr>
        <p:grpSpPr>
          <a:xfrm>
            <a:off x="5915518" y="2993253"/>
            <a:ext cx="2545237" cy="1998482"/>
            <a:chOff x="5983939" y="2723165"/>
            <a:chExt cx="2545237" cy="199848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726A78-77E7-4E30-A1EF-8F49D0975277}"/>
                </a:ext>
              </a:extLst>
            </p:cNvPr>
            <p:cNvSpPr/>
            <p:nvPr/>
          </p:nvSpPr>
          <p:spPr>
            <a:xfrm>
              <a:off x="5983939" y="2723165"/>
              <a:ext cx="2545237" cy="19984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CFDFAE-C8EF-4440-B147-02721336554C}"/>
                </a:ext>
              </a:extLst>
            </p:cNvPr>
            <p:cNvSpPr txBox="1"/>
            <p:nvPr/>
          </p:nvSpPr>
          <p:spPr>
            <a:xfrm>
              <a:off x="6202837" y="3222402"/>
              <a:ext cx="2139885" cy="92333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리뷰만을 </a:t>
              </a:r>
              <a:endPara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algn="ctr"/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전문적으로 다루는</a:t>
              </a:r>
              <a:endParaRPr lang="en-US" altLang="ko-KR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algn="ctr"/>
              <a:r>
                <a:rPr lang="en-US" altLang="ko-KR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SNS </a:t>
              </a:r>
              <a:r>
                <a:rPr lang="ko-KR" altLang="en-US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개설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65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7080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발전 가능성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318BB0-0682-4788-99DE-CF07AF71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581" y="1892764"/>
            <a:ext cx="3001388" cy="1554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C36AC1-0492-4F96-8E6E-096B1E59E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581" y="3684975"/>
            <a:ext cx="3001388" cy="158601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2F09CF-393E-47E3-A2A8-771E3AA78EF6}"/>
              </a:ext>
            </a:extLst>
          </p:cNvPr>
          <p:cNvGrpSpPr/>
          <p:nvPr/>
        </p:nvGrpSpPr>
        <p:grpSpPr>
          <a:xfrm>
            <a:off x="1054924" y="3120941"/>
            <a:ext cx="4082943" cy="1022712"/>
            <a:chOff x="2315675" y="6416834"/>
            <a:chExt cx="4082943" cy="1022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4FCFA8A-77D4-48FB-A5C1-F2E33E862F64}"/>
                </a:ext>
              </a:extLst>
            </p:cNvPr>
            <p:cNvSpPr/>
            <p:nvPr/>
          </p:nvSpPr>
          <p:spPr>
            <a:xfrm>
              <a:off x="2315675" y="6416834"/>
              <a:ext cx="4082943" cy="102271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07620A-BD06-4BD8-AD0B-421739FB9536}"/>
                </a:ext>
              </a:extLst>
            </p:cNvPr>
            <p:cNvSpPr txBox="1"/>
            <p:nvPr/>
          </p:nvSpPr>
          <p:spPr>
            <a:xfrm>
              <a:off x="2586941" y="6743524"/>
              <a:ext cx="35404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spc="-15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음식 사진 분리 및 자동 </a:t>
              </a:r>
              <a:r>
                <a:rPr lang="ko-KR" altLang="en-US" sz="1800" b="1" spc="-15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태깅</a:t>
              </a:r>
              <a:r>
                <a:rPr lang="en-US" altLang="ko-KR" sz="1800" b="1" spc="-15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(TAGGING)</a:t>
              </a:r>
              <a:endParaRPr lang="ko-KR" altLang="en-US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29560955-BCA3-4A89-BC63-895819FC6F1B}"/>
              </a:ext>
            </a:extLst>
          </p:cNvPr>
          <p:cNvSpPr/>
          <p:nvPr/>
        </p:nvSpPr>
        <p:spPr>
          <a:xfrm>
            <a:off x="5247324" y="3304666"/>
            <a:ext cx="525800" cy="539686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F752A-DE00-40DD-9948-4A7F8A60113D}"/>
              </a:ext>
            </a:extLst>
          </p:cNvPr>
          <p:cNvSpPr txBox="1"/>
          <p:nvPr/>
        </p:nvSpPr>
        <p:spPr>
          <a:xfrm>
            <a:off x="8357594" y="3429000"/>
            <a:ext cx="8279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</a:rPr>
              <a:t>11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A0DCB-8552-425E-9E75-DB907124CD3C}"/>
              </a:ext>
            </a:extLst>
          </p:cNvPr>
          <p:cNvSpPr txBox="1"/>
          <p:nvPr/>
        </p:nvSpPr>
        <p:spPr>
          <a:xfrm>
            <a:off x="8253761" y="5270994"/>
            <a:ext cx="630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</a:rPr>
              <a:t>12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60BDF-3E21-43AC-8D25-744115F9017D}"/>
              </a:ext>
            </a:extLst>
          </p:cNvPr>
          <p:cNvSpPr txBox="1"/>
          <p:nvPr/>
        </p:nvSpPr>
        <p:spPr>
          <a:xfrm>
            <a:off x="4953000" y="5556354"/>
            <a:ext cx="408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11  </a:t>
            </a: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://www.venturesquare.net/827086  </a:t>
            </a: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12</a:t>
            </a:r>
          </a:p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https://biz.chosun.com/site/data/html_dir/2020/09/18/2020091801326.html </a:t>
            </a:r>
          </a:p>
          <a:p>
            <a:pPr algn="r"/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출처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0DC7A-0283-4A39-8168-AFB095798821}"/>
              </a:ext>
            </a:extLst>
          </p:cNvPr>
          <p:cNvSpPr txBox="1"/>
          <p:nvPr/>
        </p:nvSpPr>
        <p:spPr>
          <a:xfrm>
            <a:off x="1128016" y="1253604"/>
            <a:ext cx="7665982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p.3 / p.20 / p.21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아이콘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전구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, SNS,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돈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https://icon-icons.com/ko/%EC%88%98%EC%83%89/%EC%95%84%EC%9D%B4%EC%BD%98/?filtro=%EB%8F%88&amp;page=1</a:t>
            </a:r>
            <a:endParaRPr lang="en-US" altLang="ko-KR" sz="1100" dirty="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p.5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카카오 엔터프라이즈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/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카카오 기술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C9E6E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https://thewiki.kr/w/%EC%B9%B4%EC%B9%B4%EC%98%A4%EC%97%94%ED%84%B0%ED%94%84%EB%9D%BC%EC%9D%B4%EC%A6%88</a:t>
            </a:r>
            <a:endParaRPr lang="en-US" altLang="ko-KR" sz="1100" dirty="0">
              <a:solidFill>
                <a:srgbClr val="C9E6E2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C9E6E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https://tech.kakaoenterprise.com/84</a:t>
            </a:r>
            <a:endParaRPr lang="en-US" altLang="ko-KR" sz="1100" dirty="0">
              <a:solidFill>
                <a:srgbClr val="C9E6E2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p.6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한식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https://www.pinterest.co.kr/pin/382313455844354024/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p.7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두루치기 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/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제육볶음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https://marui.tistory.com/668</a:t>
            </a: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https://m.tasty9.com/product/%ED%83%90%EB%82%98%EB%8A%94%EB%B0%A5%EC%83%81-%EC%A0%9C%EC%9C%A1%EB%B3%B6%EC%9D%8C-250g/250/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p.8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버무려진 만두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/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버무려지지 않은 만두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u="sng" kern="100" dirty="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https://blog.naver.com/boru130/222348477372</a:t>
            </a:r>
            <a:endParaRPr lang="en-US" altLang="ko-KR" sz="1100" kern="100" dirty="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1100" u="sng" kern="100" dirty="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https://cafe.naver.com/daesgeoricom/24859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p.20 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샐러드와 요거트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>
              <a:spcAft>
                <a:spcPts val="800"/>
              </a:spcAft>
            </a:pP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http://prologue.blog.naver.com/PostView.nhn?blogId=pride0123&amp;logNo=110168730398&amp;categoryNo=0&amp;parentCategoryNo=0</a:t>
            </a:r>
            <a:endParaRPr lang="en-US" altLang="ko-KR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p.25</a:t>
            </a:r>
            <a:r>
              <a:rPr lang="ko-KR" altLang="en-US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지그재그</a:t>
            </a:r>
            <a:r>
              <a:rPr lang="en-US" altLang="ko-KR" sz="11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/ </a:t>
            </a:r>
            <a:r>
              <a:rPr lang="ko-KR" altLang="en-US" sz="11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에이블리</a:t>
            </a:r>
            <a:endParaRPr lang="ko-KR" altLang="en-US" sz="11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https://www.venturesquare.net/827086</a:t>
            </a:r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  <a:p>
            <a:r>
              <a:rPr lang="en-US" altLang="ko-KR" sz="1100" dirty="0">
                <a:solidFill>
                  <a:srgbClr val="B6DBD6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https://biz.chosun.com/site/data/html_dir/2020/09/18/2020091801326.html</a:t>
            </a:r>
            <a:endParaRPr lang="en-US" altLang="ko-KR" sz="1100" dirty="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01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출처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03BE8-2F12-44E9-BEC4-C21A1544AF63}"/>
              </a:ext>
            </a:extLst>
          </p:cNvPr>
          <p:cNvSpPr txBox="1"/>
          <p:nvPr/>
        </p:nvSpPr>
        <p:spPr>
          <a:xfrm>
            <a:off x="1244801" y="1337814"/>
            <a:ext cx="7173798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InceptionV4</a:t>
            </a:r>
          </a:p>
          <a:p>
            <a:pPr>
              <a:spcAft>
                <a:spcPts val="800"/>
              </a:spcAft>
            </a:pPr>
            <a:r>
              <a:rPr lang="en-US" altLang="ko-KR" sz="12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https://poddeeplearning.readthedocs.io/ko/latest/CNN/Inception.v4/</a:t>
            </a:r>
            <a:r>
              <a:rPr lang="en-US" altLang="ko-KR" sz="12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1200">
              <a:solidFill>
                <a:srgbClr val="B6DBD6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GoogLeNet(InceptionV1)</a:t>
            </a:r>
          </a:p>
          <a:p>
            <a:r>
              <a:rPr lang="en-US" altLang="ko-KR" sz="1200" u="sng" kern="1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https://bskyvision.com/539</a:t>
            </a:r>
            <a:r>
              <a:rPr lang="en-US" altLang="ko-KR" sz="1200" kern="100">
                <a:solidFill>
                  <a:srgbClr val="B6DBD6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endParaRPr lang="ko-KR" altLang="ko-KR" sz="1200" kern="100">
              <a:solidFill>
                <a:srgbClr val="B6DBD6"/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0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OUTRO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482438" y="2071297"/>
            <a:ext cx="2748679" cy="286857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66732-BC1D-48C4-BE4B-08FF8F5DA718}"/>
              </a:ext>
            </a:extLst>
          </p:cNvPr>
          <p:cNvSpPr txBox="1"/>
          <p:nvPr/>
        </p:nvSpPr>
        <p:spPr>
          <a:xfrm>
            <a:off x="3906306" y="3285261"/>
            <a:ext cx="185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THANK YOU!</a:t>
            </a:r>
            <a:endParaRPr lang="ko-KR" altLang="en-US" sz="24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4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팀원소개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F0B967-C2B8-47AF-9744-60F7EADE9BF2}"/>
              </a:ext>
            </a:extLst>
          </p:cNvPr>
          <p:cNvGrpSpPr/>
          <p:nvPr/>
        </p:nvGrpSpPr>
        <p:grpSpPr>
          <a:xfrm>
            <a:off x="1508760" y="2413774"/>
            <a:ext cx="1539865" cy="1812970"/>
            <a:chOff x="1499884" y="2333371"/>
            <a:chExt cx="1539865" cy="18129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3318324-2E1B-45D5-B74C-06CE5432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2003" y="2333371"/>
              <a:ext cx="1095629" cy="109562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A6D71D-9114-4427-8FB4-78029F00AD48}"/>
                </a:ext>
              </a:extLst>
            </p:cNvPr>
            <p:cNvSpPr txBox="1"/>
            <p:nvPr/>
          </p:nvSpPr>
          <p:spPr>
            <a:xfrm>
              <a:off x="1499884" y="3561566"/>
              <a:ext cx="15398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강은영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201811140 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0AE2DE1-A04A-40EA-B7AC-2C2ECBA3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65" y="2413774"/>
            <a:ext cx="1095629" cy="10956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C659B0-E19E-4F54-BABD-0D45E8F3C59A}"/>
              </a:ext>
            </a:extLst>
          </p:cNvPr>
          <p:cNvSpPr txBox="1"/>
          <p:nvPr/>
        </p:nvSpPr>
        <p:spPr>
          <a:xfrm>
            <a:off x="3332846" y="3641969"/>
            <a:ext cx="1539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김민우</a:t>
            </a: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201711133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FF88C4-80ED-4C44-8F88-5CC572A3F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46" y="2413774"/>
            <a:ext cx="1095629" cy="10956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BFAD1B-D6C3-492B-ACF0-3EEE13FF497E}"/>
              </a:ext>
            </a:extLst>
          </p:cNvPr>
          <p:cNvSpPr txBox="1"/>
          <p:nvPr/>
        </p:nvSpPr>
        <p:spPr>
          <a:xfrm>
            <a:off x="5148527" y="3635193"/>
            <a:ext cx="1539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유세빈</a:t>
            </a: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201810786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20BB46D-A7BD-4C6A-A965-33A92E06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315" y="2387587"/>
            <a:ext cx="1095629" cy="10956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8BCDB7-7EFE-4AD3-B5F7-63B36EE3FFA9}"/>
              </a:ext>
            </a:extLst>
          </p:cNvPr>
          <p:cNvSpPr txBox="1"/>
          <p:nvPr/>
        </p:nvSpPr>
        <p:spPr>
          <a:xfrm>
            <a:off x="6919196" y="3613569"/>
            <a:ext cx="1539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최가원</a:t>
            </a:r>
            <a:endParaRPr lang="en-US" altLang="ko-KR" sz="1600" b="1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en-US" altLang="ko-KR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201921027</a:t>
            </a:r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C255D-87F2-46AA-8E0C-D84854F6E14F}"/>
              </a:ext>
            </a:extLst>
          </p:cNvPr>
          <p:cNvSpPr txBox="1"/>
          <p:nvPr/>
        </p:nvSpPr>
        <p:spPr>
          <a:xfrm>
            <a:off x="1508760" y="4355184"/>
            <a:ext cx="1539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팀장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프로토타입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(GUI</a:t>
            </a:r>
            <a:r>
              <a:rPr lang="en-US" altLang="ko-KR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 </a:t>
            </a:r>
            <a:r>
              <a:rPr lang="ko-KR" altLang="en-US" sz="1600" b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제작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E7989-987C-4BEA-B6FF-CB50B6DC6EF5}"/>
              </a:ext>
            </a:extLst>
          </p:cNvPr>
          <p:cNvSpPr txBox="1"/>
          <p:nvPr/>
        </p:nvSpPr>
        <p:spPr>
          <a:xfrm>
            <a:off x="3332846" y="4355184"/>
            <a:ext cx="15398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자료조사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     (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분석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466148-A94E-4F0F-84C8-6EB477F07B4B}"/>
              </a:ext>
            </a:extLst>
          </p:cNvPr>
          <p:cNvSpPr txBox="1"/>
          <p:nvPr/>
        </p:nvSpPr>
        <p:spPr>
          <a:xfrm>
            <a:off x="5148527" y="4355184"/>
            <a:ext cx="1539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PPT 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C3C7D4-0A9B-40A7-8BF7-B8E932EBEC49}"/>
              </a:ext>
            </a:extLst>
          </p:cNvPr>
          <p:cNvSpPr txBox="1"/>
          <p:nvPr/>
        </p:nvSpPr>
        <p:spPr>
          <a:xfrm>
            <a:off x="6919197" y="4355184"/>
            <a:ext cx="15398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자료조사</a:t>
            </a:r>
            <a:endParaRPr lang="en-US" altLang="ko-KR" sz="1600" b="1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     (</a:t>
            </a:r>
            <a:r>
              <a:rPr lang="ko-KR" altLang="en-US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분석</a:t>
            </a:r>
            <a:r>
              <a:rPr lang="en-US" altLang="ko-KR" sz="16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44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INTRO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일정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BCF1A8D-58A0-42D5-B0A5-F625A974D35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23008745"/>
              </p:ext>
            </p:extLst>
          </p:nvPr>
        </p:nvGraphicFramePr>
        <p:xfrm>
          <a:off x="1390897" y="1722728"/>
          <a:ext cx="7124206" cy="386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6206">
                  <a:extLst>
                    <a:ext uri="{9D8B030D-6E8A-4147-A177-3AD203B41FA5}">
                      <a16:colId xmlns:a16="http://schemas.microsoft.com/office/drawing/2014/main" val="364689585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45096068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07410700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57450613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92700823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98879292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17827625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14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00368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중간발표 피드백정리</a:t>
                      </a:r>
                      <a:endParaRPr lang="ko-KR" altLang="en-US" sz="1400" b="1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87644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기술 분석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96456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프로토타입 및 </a:t>
                      </a:r>
                      <a:r>
                        <a:rPr lang="en-US" altLang="ko-KR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PPT </a:t>
                      </a:r>
                      <a:r>
                        <a:rPr lang="ko-KR" altLang="en-US" sz="1400" b="1" dirty="0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제작</a:t>
                      </a:r>
                      <a:endParaRPr lang="en-US" altLang="ko-KR" sz="1400" b="1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37048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SW-PBL</a:t>
                      </a:r>
                    </a:p>
                    <a:p>
                      <a:pPr algn="ctr" latinLnBrk="1"/>
                      <a:r>
                        <a:rPr lang="ko-KR" altLang="en-US" sz="1400" b="1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준비</a:t>
                      </a:r>
                      <a:endParaRPr lang="ko-KR" altLang="en-US" sz="1400" b="1" dirty="0">
                        <a:latin typeface="아리따-돋움4.0(OTF)-Medium" panose="02020603020101020101" pitchFamily="18" charset="-127"/>
                        <a:ea typeface="아리따-돋움4.0(OTF)-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10320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아리따-돋움4.0(OTF)-Medium" panose="02020603020101020101" pitchFamily="18" charset="-127"/>
                          <a:ea typeface="아리따-돋움4.0(OTF)-Medium" panose="02020603020101020101" pitchFamily="18" charset="-127"/>
                        </a:rPr>
                        <a:t>기말 발표 준비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66412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D8AEA6-3052-43A4-9864-1E30BF1FE5E3}"/>
              </a:ext>
            </a:extLst>
          </p:cNvPr>
          <p:cNvSpPr/>
          <p:nvPr/>
        </p:nvSpPr>
        <p:spPr>
          <a:xfrm>
            <a:off x="2518563" y="2393033"/>
            <a:ext cx="903941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D7691E-CF1D-49FA-8D6B-1CFE11C91138}"/>
              </a:ext>
            </a:extLst>
          </p:cNvPr>
          <p:cNvSpPr/>
          <p:nvPr/>
        </p:nvSpPr>
        <p:spPr>
          <a:xfrm>
            <a:off x="3494774" y="3050296"/>
            <a:ext cx="1912173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F8EB44-5AB2-4FE0-878D-17E065B2D1EC}"/>
              </a:ext>
            </a:extLst>
          </p:cNvPr>
          <p:cNvSpPr/>
          <p:nvPr/>
        </p:nvSpPr>
        <p:spPr>
          <a:xfrm>
            <a:off x="5406947" y="3707559"/>
            <a:ext cx="2033080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1B11FA-2059-4925-B169-9AF91378E7A7}"/>
              </a:ext>
            </a:extLst>
          </p:cNvPr>
          <p:cNvSpPr/>
          <p:nvPr/>
        </p:nvSpPr>
        <p:spPr>
          <a:xfrm>
            <a:off x="6574266" y="4428466"/>
            <a:ext cx="865761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32C1E0-D221-48F2-9072-0E52DFFC562A}"/>
              </a:ext>
            </a:extLst>
          </p:cNvPr>
          <p:cNvSpPr/>
          <p:nvPr/>
        </p:nvSpPr>
        <p:spPr>
          <a:xfrm>
            <a:off x="7440027" y="5083619"/>
            <a:ext cx="865761" cy="359973"/>
          </a:xfrm>
          <a:prstGeom prst="roundRect">
            <a:avLst/>
          </a:prstGeom>
          <a:solidFill>
            <a:srgbClr val="F4EC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83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기업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F6DCAB-0BE3-49C1-888F-0F2455E60F04}"/>
              </a:ext>
            </a:extLst>
          </p:cNvPr>
          <p:cNvSpPr txBox="1"/>
          <p:nvPr/>
        </p:nvSpPr>
        <p:spPr>
          <a:xfrm>
            <a:off x="4448477" y="5428687"/>
            <a:ext cx="4647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https://thewiki.kr/w/%EC%B9%B4%EC%B9%B4%EC%98%A4%EC%97%94%ED%84%B0%ED%94%84%EB%9D%BC%EC%9D%B4%EC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%A6%88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 </a:t>
            </a: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://tech.kakaoenterprise.com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/84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5" name="그림 4" descr="음식, 다른, 여러개이(가) 표시된 사진&#10;&#10;자동 생성된 설명">
            <a:extLst>
              <a:ext uri="{FF2B5EF4-FFF2-40B4-BE49-F238E27FC236}">
                <a16:creationId xmlns:a16="http://schemas.microsoft.com/office/drawing/2014/main" id="{F2D2B52C-E242-49C0-B6CD-1A02935A70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438066"/>
            <a:ext cx="4059382" cy="20670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17FC49-61AC-4578-A038-E9BCF416C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618" y="2475422"/>
            <a:ext cx="4059382" cy="20296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765E593-0A07-4223-B648-E5B08F736590}"/>
              </a:ext>
            </a:extLst>
          </p:cNvPr>
          <p:cNvSpPr txBox="1"/>
          <p:nvPr/>
        </p:nvSpPr>
        <p:spPr>
          <a:xfrm>
            <a:off x="4426625" y="4542469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87D4F9-7FF5-4194-967E-F2E8B968E4C0}"/>
              </a:ext>
            </a:extLst>
          </p:cNvPr>
          <p:cNvSpPr txBox="1"/>
          <p:nvPr/>
        </p:nvSpPr>
        <p:spPr>
          <a:xfrm>
            <a:off x="8391709" y="4485973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Flow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Chart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" name="그림 2" descr="음식, 테이블, 플레이트, 우묵한그릇이(가) 표시된 사진&#10;&#10;자동 생성된 설명">
            <a:extLst>
              <a:ext uri="{FF2B5EF4-FFF2-40B4-BE49-F238E27FC236}">
                <a16:creationId xmlns:a16="http://schemas.microsoft.com/office/drawing/2014/main" id="{0646C98A-CB84-4C1E-9593-D0FC472D93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92" y="2253052"/>
            <a:ext cx="2515992" cy="1410118"/>
          </a:xfrm>
          <a:prstGeom prst="rect">
            <a:avLst/>
          </a:prstGeom>
        </p:spPr>
      </p:pic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B1E13DB3-5460-4F67-B779-0618C2BBD68E}"/>
              </a:ext>
            </a:extLst>
          </p:cNvPr>
          <p:cNvSpPr/>
          <p:nvPr/>
        </p:nvSpPr>
        <p:spPr>
          <a:xfrm>
            <a:off x="1132722" y="1805974"/>
            <a:ext cx="2413262" cy="384721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입력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F122C5B6-5159-49F4-9AA1-68E70FAEA33E}"/>
              </a:ext>
            </a:extLst>
          </p:cNvPr>
          <p:cNvSpPr/>
          <p:nvPr/>
        </p:nvSpPr>
        <p:spPr>
          <a:xfrm>
            <a:off x="1064379" y="4188514"/>
            <a:ext cx="1998311" cy="115802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검출기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E9FAB8-B99D-4A2A-8BA1-6C982C0B2475}"/>
              </a:ext>
            </a:extLst>
          </p:cNvPr>
          <p:cNvGrpSpPr/>
          <p:nvPr/>
        </p:nvGrpSpPr>
        <p:grpSpPr>
          <a:xfrm>
            <a:off x="3709944" y="4009603"/>
            <a:ext cx="2515992" cy="1388528"/>
            <a:chOff x="4789188" y="2332227"/>
            <a:chExt cx="3177398" cy="1787286"/>
          </a:xfrm>
        </p:grpSpPr>
        <p:pic>
          <p:nvPicPr>
            <p:cNvPr id="10" name="그림 9" descr="음식, 테이블, 플레이트, 우묵한그릇이(가) 표시된 사진&#10;&#10;자동 생성된 설명">
              <a:extLst>
                <a:ext uri="{FF2B5EF4-FFF2-40B4-BE49-F238E27FC236}">
                  <a16:creationId xmlns:a16="http://schemas.microsoft.com/office/drawing/2014/main" id="{81FA7B7C-ABF3-4595-AE32-4E22DF38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88" y="2332227"/>
              <a:ext cx="3177398" cy="178728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F57329C-B5AF-4224-8125-15D9AFA5A8F9}"/>
                </a:ext>
              </a:extLst>
            </p:cNvPr>
            <p:cNvSpPr/>
            <p:nvPr/>
          </p:nvSpPr>
          <p:spPr>
            <a:xfrm>
              <a:off x="5923003" y="2572647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914B64-98BC-42E8-914A-66D1FE2619F2}"/>
                </a:ext>
              </a:extLst>
            </p:cNvPr>
            <p:cNvSpPr/>
            <p:nvPr/>
          </p:nvSpPr>
          <p:spPr>
            <a:xfrm>
              <a:off x="5061750" y="2531361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F1F4798-A41C-4A71-B303-3715183427DD}"/>
                </a:ext>
              </a:extLst>
            </p:cNvPr>
            <p:cNvSpPr/>
            <p:nvPr/>
          </p:nvSpPr>
          <p:spPr>
            <a:xfrm>
              <a:off x="6692540" y="2531362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5A607F-56BC-4DBF-B962-F4F1476B4D2F}"/>
                </a:ext>
              </a:extLst>
            </p:cNvPr>
            <p:cNvSpPr/>
            <p:nvPr/>
          </p:nvSpPr>
          <p:spPr>
            <a:xfrm>
              <a:off x="5218963" y="3393215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3E81DB-B3C7-483B-AED0-71625494CAE6}"/>
                </a:ext>
              </a:extLst>
            </p:cNvPr>
            <p:cNvSpPr/>
            <p:nvPr/>
          </p:nvSpPr>
          <p:spPr>
            <a:xfrm>
              <a:off x="6053391" y="3377038"/>
              <a:ext cx="504507" cy="50834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C7B9044-3726-4D93-A6E0-78F062ABF6D5}"/>
                </a:ext>
              </a:extLst>
            </p:cNvPr>
            <p:cNvSpPr/>
            <p:nvPr/>
          </p:nvSpPr>
          <p:spPr>
            <a:xfrm>
              <a:off x="6735419" y="3321243"/>
              <a:ext cx="656907" cy="5947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8393250-140C-47BA-9739-F5BBBC9DF708}"/>
                </a:ext>
              </a:extLst>
            </p:cNvPr>
            <p:cNvSpPr/>
            <p:nvPr/>
          </p:nvSpPr>
          <p:spPr>
            <a:xfrm>
              <a:off x="7392326" y="2664121"/>
              <a:ext cx="344251" cy="32923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558D9073-1143-4304-8F01-4F19C0440F7B}"/>
              </a:ext>
            </a:extLst>
          </p:cNvPr>
          <p:cNvSpPr/>
          <p:nvPr/>
        </p:nvSpPr>
        <p:spPr>
          <a:xfrm>
            <a:off x="6433244" y="1804767"/>
            <a:ext cx="2413262" cy="384722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출력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C17E54-241B-49B0-BA69-95BC18F087A2}"/>
              </a:ext>
            </a:extLst>
          </p:cNvPr>
          <p:cNvGrpSpPr/>
          <p:nvPr/>
        </p:nvGrpSpPr>
        <p:grpSpPr>
          <a:xfrm>
            <a:off x="6322116" y="2253053"/>
            <a:ext cx="2582758" cy="1410117"/>
            <a:chOff x="6023235" y="2218476"/>
            <a:chExt cx="2574565" cy="1371818"/>
          </a:xfrm>
        </p:grpSpPr>
        <p:sp>
          <p:nvSpPr>
            <p:cNvPr id="13" name="순서도: 처리 12">
              <a:extLst>
                <a:ext uri="{FF2B5EF4-FFF2-40B4-BE49-F238E27FC236}">
                  <a16:creationId xmlns:a16="http://schemas.microsoft.com/office/drawing/2014/main" id="{666BC056-F527-495E-ADF1-AB2DFE46F548}"/>
                </a:ext>
              </a:extLst>
            </p:cNvPr>
            <p:cNvSpPr/>
            <p:nvPr/>
          </p:nvSpPr>
          <p:spPr>
            <a:xfrm>
              <a:off x="6023235" y="2218476"/>
              <a:ext cx="2574565" cy="1371818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2076308C-3371-4504-B1BB-8AE60EB3961C}"/>
                </a:ext>
              </a:extLst>
            </p:cNvPr>
            <p:cNvSpPr/>
            <p:nvPr/>
          </p:nvSpPr>
          <p:spPr>
            <a:xfrm>
              <a:off x="6090381" y="2338665"/>
              <a:ext cx="674048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호박전</a:t>
              </a:r>
            </a:p>
          </p:txBody>
        </p:sp>
        <p:sp>
          <p:nvSpPr>
            <p:cNvPr id="28" name="순서도: 처리 27">
              <a:extLst>
                <a:ext uri="{FF2B5EF4-FFF2-40B4-BE49-F238E27FC236}">
                  <a16:creationId xmlns:a16="http://schemas.microsoft.com/office/drawing/2014/main" id="{E100E351-A99D-4A17-8BD4-5864B8419568}"/>
                </a:ext>
              </a:extLst>
            </p:cNvPr>
            <p:cNvSpPr/>
            <p:nvPr/>
          </p:nvSpPr>
          <p:spPr>
            <a:xfrm>
              <a:off x="6803029" y="2338665"/>
              <a:ext cx="660070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명태전</a:t>
              </a:r>
              <a:endParaRPr lang="ko-KR" alt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9" name="순서도: 처리 28">
              <a:extLst>
                <a:ext uri="{FF2B5EF4-FFF2-40B4-BE49-F238E27FC236}">
                  <a16:creationId xmlns:a16="http://schemas.microsoft.com/office/drawing/2014/main" id="{75EFDF65-60BB-45AA-A470-829EBA896A9B}"/>
                </a:ext>
              </a:extLst>
            </p:cNvPr>
            <p:cNvSpPr/>
            <p:nvPr/>
          </p:nvSpPr>
          <p:spPr>
            <a:xfrm>
              <a:off x="7509171" y="2338665"/>
              <a:ext cx="481218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김</a:t>
              </a:r>
            </a:p>
          </p:txBody>
        </p:sp>
        <p:sp>
          <p:nvSpPr>
            <p:cNvPr id="30" name="순서도: 처리 29">
              <a:extLst>
                <a:ext uri="{FF2B5EF4-FFF2-40B4-BE49-F238E27FC236}">
                  <a16:creationId xmlns:a16="http://schemas.microsoft.com/office/drawing/2014/main" id="{28AAF8E5-3980-46F3-A92C-48729E909F02}"/>
                </a:ext>
              </a:extLst>
            </p:cNvPr>
            <p:cNvSpPr/>
            <p:nvPr/>
          </p:nvSpPr>
          <p:spPr>
            <a:xfrm>
              <a:off x="8024880" y="2491322"/>
              <a:ext cx="514737" cy="347566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간장</a:t>
              </a:r>
              <a:endParaRPr lang="ko-KR" alt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1" name="순서도: 처리 30">
              <a:extLst>
                <a:ext uri="{FF2B5EF4-FFF2-40B4-BE49-F238E27FC236}">
                  <a16:creationId xmlns:a16="http://schemas.microsoft.com/office/drawing/2014/main" id="{5594CED9-DA16-4660-95FC-DC611C14197C}"/>
                </a:ext>
              </a:extLst>
            </p:cNvPr>
            <p:cNvSpPr/>
            <p:nvPr/>
          </p:nvSpPr>
          <p:spPr>
            <a:xfrm>
              <a:off x="6322105" y="2982751"/>
              <a:ext cx="562758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김치</a:t>
              </a:r>
              <a:endParaRPr lang="en-US" altLang="ko-KR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2" name="순서도: 처리 31">
              <a:extLst>
                <a:ext uri="{FF2B5EF4-FFF2-40B4-BE49-F238E27FC236}">
                  <a16:creationId xmlns:a16="http://schemas.microsoft.com/office/drawing/2014/main" id="{6E4BBE06-6BC2-44E5-B366-E17B525CF528}"/>
                </a:ext>
              </a:extLst>
            </p:cNvPr>
            <p:cNvSpPr/>
            <p:nvPr/>
          </p:nvSpPr>
          <p:spPr>
            <a:xfrm>
              <a:off x="6937892" y="2982751"/>
              <a:ext cx="660070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흑미밥</a:t>
              </a:r>
              <a:endParaRPr lang="en-US" altLang="ko-KR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3" name="순서도: 처리 32">
              <a:extLst>
                <a:ext uri="{FF2B5EF4-FFF2-40B4-BE49-F238E27FC236}">
                  <a16:creationId xmlns:a16="http://schemas.microsoft.com/office/drawing/2014/main" id="{BD7ACA94-FE39-481E-ACF0-AB2A36AF85B8}"/>
                </a:ext>
              </a:extLst>
            </p:cNvPr>
            <p:cNvSpPr/>
            <p:nvPr/>
          </p:nvSpPr>
          <p:spPr>
            <a:xfrm>
              <a:off x="7650989" y="2982749"/>
              <a:ext cx="660070" cy="500223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된장국</a:t>
              </a:r>
            </a:p>
          </p:txBody>
        </p:sp>
      </p:grp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89E5481C-1455-48E4-9154-BC7B0F1A15A7}"/>
              </a:ext>
            </a:extLst>
          </p:cNvPr>
          <p:cNvSpPr/>
          <p:nvPr/>
        </p:nvSpPr>
        <p:spPr>
          <a:xfrm>
            <a:off x="1867611" y="3736462"/>
            <a:ext cx="439833" cy="3949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385E2C89-A9AA-4075-8477-48206941A2F6}"/>
              </a:ext>
            </a:extLst>
          </p:cNvPr>
          <p:cNvSpPr/>
          <p:nvPr/>
        </p:nvSpPr>
        <p:spPr>
          <a:xfrm rot="10800000">
            <a:off x="7628436" y="3736462"/>
            <a:ext cx="439833" cy="3949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104FF438-B611-44D1-A3FA-833723370F35}"/>
              </a:ext>
            </a:extLst>
          </p:cNvPr>
          <p:cNvSpPr/>
          <p:nvPr/>
        </p:nvSpPr>
        <p:spPr>
          <a:xfrm>
            <a:off x="6906562" y="4179750"/>
            <a:ext cx="1998311" cy="115802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</a:t>
            </a:r>
            <a:endParaRPr lang="ko-KR" altLang="en-US" sz="1600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F920C034-C462-4078-B747-4AB50DBE90F2}"/>
              </a:ext>
            </a:extLst>
          </p:cNvPr>
          <p:cNvSpPr/>
          <p:nvPr/>
        </p:nvSpPr>
        <p:spPr>
          <a:xfrm rot="16200000">
            <a:off x="6323925" y="4548340"/>
            <a:ext cx="439833" cy="43836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29FBE247-D712-4DBF-A4E6-B2AEAE183A4B}"/>
              </a:ext>
            </a:extLst>
          </p:cNvPr>
          <p:cNvSpPr/>
          <p:nvPr/>
        </p:nvSpPr>
        <p:spPr>
          <a:xfrm rot="16200000">
            <a:off x="3192794" y="4539579"/>
            <a:ext cx="439833" cy="43836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1FB3AC-F48E-41CE-AF9E-14735BDCBB71}"/>
              </a:ext>
            </a:extLst>
          </p:cNvPr>
          <p:cNvSpPr txBox="1"/>
          <p:nvPr/>
        </p:nvSpPr>
        <p:spPr>
          <a:xfrm>
            <a:off x="3019609" y="3663170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F6DCAB-0BE3-49C1-888F-0F2455E60F04}"/>
              </a:ext>
            </a:extLst>
          </p:cNvPr>
          <p:cNvSpPr txBox="1"/>
          <p:nvPr/>
        </p:nvSpPr>
        <p:spPr>
          <a:xfrm>
            <a:off x="4445935" y="5825614"/>
            <a:ext cx="464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 </a:t>
            </a:r>
          </a:p>
          <a:p>
            <a:pPr algn="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https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://www.pinterest.co.kr/pin/382313455844354024/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223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 목록화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60488F-8007-4046-B4AC-0EADC402F844}"/>
              </a:ext>
            </a:extLst>
          </p:cNvPr>
          <p:cNvSpPr/>
          <p:nvPr/>
        </p:nvSpPr>
        <p:spPr>
          <a:xfrm>
            <a:off x="1073379" y="2151643"/>
            <a:ext cx="2758812" cy="288788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#1</a:t>
            </a:r>
            <a:r>
              <a:rPr lang="en-US" altLang="ko-KR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동일한 </a:t>
            </a:r>
            <a:r>
              <a:rPr lang="ko-KR" altLang="en-US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음식을</a:t>
            </a:r>
            <a:endParaRPr lang="en-US" altLang="ko-KR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지칭하는 라벨은 하나로 통일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51610E-C599-4C6D-8088-0AD2E6EA6913}"/>
              </a:ext>
            </a:extLst>
          </p:cNvPr>
          <p:cNvGrpSpPr/>
          <p:nvPr/>
        </p:nvGrpSpPr>
        <p:grpSpPr>
          <a:xfrm>
            <a:off x="4100961" y="2524111"/>
            <a:ext cx="4647414" cy="2196445"/>
            <a:chOff x="4169653" y="2514383"/>
            <a:chExt cx="4595467" cy="2196445"/>
          </a:xfrm>
        </p:grpSpPr>
        <p:sp>
          <p:nvSpPr>
            <p:cNvPr id="33" name="순서도: 처리 32">
              <a:extLst>
                <a:ext uri="{FF2B5EF4-FFF2-40B4-BE49-F238E27FC236}">
                  <a16:creationId xmlns:a16="http://schemas.microsoft.com/office/drawing/2014/main" id="{907F3166-7897-48B1-8A0D-44C92D9C5627}"/>
                </a:ext>
              </a:extLst>
            </p:cNvPr>
            <p:cNvSpPr/>
            <p:nvPr/>
          </p:nvSpPr>
          <p:spPr>
            <a:xfrm>
              <a:off x="4169653" y="2514383"/>
              <a:ext cx="4595467" cy="2196445"/>
            </a:xfrm>
            <a:prstGeom prst="flowChartProcess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34" name="그림 33" descr="음식, 그릇, 팬, 검은색이(가) 표시된 사진&#10;&#10;자동 생성된 설명">
              <a:extLst>
                <a:ext uri="{FF2B5EF4-FFF2-40B4-BE49-F238E27FC236}">
                  <a16:creationId xmlns:a16="http://schemas.microsoft.com/office/drawing/2014/main" id="{BE7EFDE9-3C19-4D32-B3B9-F337D9D51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680" y="2946393"/>
              <a:ext cx="1806544" cy="101618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8319F80-0B9B-450E-B123-3DC17DEC8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52" b="14451"/>
            <a:stretch/>
          </p:blipFill>
          <p:spPr>
            <a:xfrm>
              <a:off x="6857174" y="2934337"/>
              <a:ext cx="1775970" cy="102823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262BF7-2983-49F9-9DA8-2BD6495F042C}"/>
                </a:ext>
              </a:extLst>
            </p:cNvPr>
            <p:cNvSpPr txBox="1"/>
            <p:nvPr/>
          </p:nvSpPr>
          <p:spPr>
            <a:xfrm>
              <a:off x="4330336" y="4109260"/>
              <a:ext cx="18065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두루치기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F363A4-1317-413F-B88B-386E08724002}"/>
                </a:ext>
              </a:extLst>
            </p:cNvPr>
            <p:cNvSpPr txBox="1"/>
            <p:nvPr/>
          </p:nvSpPr>
          <p:spPr>
            <a:xfrm>
              <a:off x="6857174" y="4109260"/>
              <a:ext cx="177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제육볶음</a:t>
              </a:r>
            </a:p>
          </p:txBody>
        </p:sp>
        <p:sp>
          <p:nvSpPr>
            <p:cNvPr id="38" name="같음 기호 37">
              <a:extLst>
                <a:ext uri="{FF2B5EF4-FFF2-40B4-BE49-F238E27FC236}">
                  <a16:creationId xmlns:a16="http://schemas.microsoft.com/office/drawing/2014/main" id="{C31C343A-32FD-401F-B26B-6B5CD210BC7D}"/>
                </a:ext>
              </a:extLst>
            </p:cNvPr>
            <p:cNvSpPr/>
            <p:nvPr/>
          </p:nvSpPr>
          <p:spPr>
            <a:xfrm>
              <a:off x="6136880" y="3265453"/>
              <a:ext cx="648714" cy="394885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BE2257-65B3-4E9E-8A37-53FBFA69C35D}"/>
              </a:ext>
            </a:extLst>
          </p:cNvPr>
          <p:cNvSpPr txBox="1"/>
          <p:nvPr/>
        </p:nvSpPr>
        <p:spPr>
          <a:xfrm>
            <a:off x="3867875" y="5511967"/>
            <a:ext cx="5152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4 </a:t>
            </a:r>
          </a:p>
          <a:p>
            <a:pPr algn="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https://marui.tistory.com/668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5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https://m.tasty9.com/product/%ED%83%90%EB%82%98%EB%8A%94%EB%B0%A5%EC%83%81-%EC%A0%9C%EC%9C%A1%EB%B3%B6%EC%9D%8C-250g/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250/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24D697-67E9-4F98-87C0-F3D65D82ABDD}"/>
              </a:ext>
            </a:extLst>
          </p:cNvPr>
          <p:cNvSpPr txBox="1"/>
          <p:nvPr/>
        </p:nvSpPr>
        <p:spPr>
          <a:xfrm>
            <a:off x="5522361" y="39816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CC642-4ED6-4B36-8CE9-D0C327D8379A}"/>
              </a:ext>
            </a:extLst>
          </p:cNvPr>
          <p:cNvSpPr txBox="1"/>
          <p:nvPr/>
        </p:nvSpPr>
        <p:spPr>
          <a:xfrm>
            <a:off x="8141332" y="3984740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5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 목록화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9DE849-E855-4D79-BB2D-A75AAB8FABB4}"/>
              </a:ext>
            </a:extLst>
          </p:cNvPr>
          <p:cNvSpPr/>
          <p:nvPr/>
        </p:nvSpPr>
        <p:spPr>
          <a:xfrm>
            <a:off x="1070023" y="2153843"/>
            <a:ext cx="2758812" cy="288788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67C05C6F-9753-45F9-AE5A-C772C96A962C}"/>
              </a:ext>
            </a:extLst>
          </p:cNvPr>
          <p:cNvSpPr/>
          <p:nvPr/>
        </p:nvSpPr>
        <p:spPr>
          <a:xfrm>
            <a:off x="4100961" y="2256822"/>
            <a:ext cx="4647414" cy="2784910"/>
          </a:xfrm>
          <a:prstGeom prst="flowChartProcess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2" name="같음 기호 41">
            <a:extLst>
              <a:ext uri="{FF2B5EF4-FFF2-40B4-BE49-F238E27FC236}">
                <a16:creationId xmlns:a16="http://schemas.microsoft.com/office/drawing/2014/main" id="{FD16DBB0-EEC1-45B3-8F88-C565C108339C}"/>
              </a:ext>
            </a:extLst>
          </p:cNvPr>
          <p:cNvSpPr/>
          <p:nvPr/>
        </p:nvSpPr>
        <p:spPr>
          <a:xfrm>
            <a:off x="6048736" y="3069920"/>
            <a:ext cx="648714" cy="394885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C1A0621-6E43-415F-AC50-860EA36F6797}"/>
              </a:ext>
            </a:extLst>
          </p:cNvPr>
          <p:cNvPicPr/>
          <p:nvPr/>
        </p:nvPicPr>
        <p:blipFill rotWithShape="1">
          <a:blip r:embed="rId4"/>
          <a:srcRect l="15047" r="4846"/>
          <a:stretch/>
        </p:blipFill>
        <p:spPr>
          <a:xfrm>
            <a:off x="4267531" y="2553055"/>
            <a:ext cx="1690512" cy="142861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F1AB1FD-622C-4BDA-BF5D-0E673490D74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88143" y="2553056"/>
            <a:ext cx="1816100" cy="142861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98927F7-D001-40DD-AA73-EA809A46E701}"/>
              </a:ext>
            </a:extLst>
          </p:cNvPr>
          <p:cNvSpPr txBox="1"/>
          <p:nvPr/>
        </p:nvSpPr>
        <p:spPr>
          <a:xfrm>
            <a:off x="6788143" y="4147026"/>
            <a:ext cx="181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만두와 야채가 함께 </a:t>
            </a:r>
            <a:endParaRPr lang="en-US" altLang="ko-KR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버무려진 비빔만두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D8E987-D683-4F6D-B90A-1A8644B49B8A}"/>
              </a:ext>
            </a:extLst>
          </p:cNvPr>
          <p:cNvSpPr txBox="1"/>
          <p:nvPr/>
        </p:nvSpPr>
        <p:spPr>
          <a:xfrm>
            <a:off x="4267531" y="4160746"/>
            <a:ext cx="169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야채만 버무려진 </a:t>
            </a:r>
            <a:endParaRPr lang="en-US" altLang="ko-KR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비빔만두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E1389-3D32-4B4F-85B4-1108D0F5C7DB}"/>
              </a:ext>
            </a:extLst>
          </p:cNvPr>
          <p:cNvSpPr txBox="1"/>
          <p:nvPr/>
        </p:nvSpPr>
        <p:spPr>
          <a:xfrm>
            <a:off x="1194400" y="3136122"/>
            <a:ext cx="2510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#2 </a:t>
            </a:r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플레이팅 방법이 </a:t>
            </a:r>
            <a:endParaRPr lang="en-US" altLang="ko-KR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달라도 모두 같은 </a:t>
            </a:r>
            <a:endParaRPr lang="en-US" altLang="ko-KR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라벨로 취급</a:t>
            </a:r>
            <a:endParaRPr lang="en-US" altLang="ko-KR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7ABEA1-8E62-4D9E-9F54-C94D41F4B3AA}"/>
              </a:ext>
            </a:extLst>
          </p:cNvPr>
          <p:cNvSpPr txBox="1"/>
          <p:nvPr/>
        </p:nvSpPr>
        <p:spPr>
          <a:xfrm>
            <a:off x="5522361" y="39816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0C346-F085-4336-B6A9-7001326C86C2}"/>
              </a:ext>
            </a:extLst>
          </p:cNvPr>
          <p:cNvSpPr txBox="1"/>
          <p:nvPr/>
        </p:nvSpPr>
        <p:spPr>
          <a:xfrm>
            <a:off x="8163706" y="39816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3242A-49D8-4AA4-8B1C-D7336658BE58}"/>
              </a:ext>
            </a:extLst>
          </p:cNvPr>
          <p:cNvSpPr txBox="1"/>
          <p:nvPr/>
        </p:nvSpPr>
        <p:spPr>
          <a:xfrm>
            <a:off x="5508914" y="5787202"/>
            <a:ext cx="3548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6  </a:t>
            </a:r>
            <a:r>
              <a:rPr lang="en-US" altLang="ko-KR" sz="800" u="sng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https://blog.naver.com/boru130/222348477372</a:t>
            </a:r>
            <a:endParaRPr lang="en-US" altLang="ko-KR" sz="800" u="sng" kern="100" dirty="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ko-KR" altLang="en-US" sz="800" u="none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사진 </a:t>
            </a:r>
            <a:r>
              <a:rPr lang="en-US" altLang="ko-KR" sz="800" u="none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7</a:t>
            </a:r>
            <a:r>
              <a:rPr lang="en-US" altLang="ko-KR" sz="800" kern="1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800" u="none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800" u="sng" kern="100" dirty="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https://cafe.naver.com/daesgeoricom/24859</a:t>
            </a:r>
            <a:endParaRPr lang="ko-KR" altLang="ko-KR" sz="800" kern="100" dirty="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endParaRPr lang="en-US" altLang="ko-KR" sz="800" u="none" kern="100" dirty="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35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81352" y="695360"/>
            <a:ext cx="397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기술 소개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–</a:t>
            </a:r>
            <a:r>
              <a:rPr kumimoji="0" lang="ko-KR" altLang="en-US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kumimoji="0" lang="en-US" altLang="ko-KR" sz="19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9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음식 분류기 목록화</a:t>
            </a:r>
            <a:endParaRPr kumimoji="0" lang="en-US" altLang="ko-KR" sz="19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A09B9D-B950-40E7-883A-F6BB399D4AB0}"/>
              </a:ext>
            </a:extLst>
          </p:cNvPr>
          <p:cNvSpPr/>
          <p:nvPr/>
        </p:nvSpPr>
        <p:spPr>
          <a:xfrm>
            <a:off x="1060295" y="2173298"/>
            <a:ext cx="2758812" cy="288788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57D66E-7ED7-4328-903F-968267D7DAAD}"/>
              </a:ext>
            </a:extLst>
          </p:cNvPr>
          <p:cNvSpPr txBox="1"/>
          <p:nvPr/>
        </p:nvSpPr>
        <p:spPr>
          <a:xfrm>
            <a:off x="1184672" y="3017077"/>
            <a:ext cx="251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#3</a:t>
            </a:r>
            <a:r>
              <a:rPr lang="en-US" altLang="ko-KR" b="1"/>
              <a:t> </a:t>
            </a: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서로 다른 </a:t>
            </a:r>
            <a:endParaRPr lang="ko-KR" altLang="ko-KR">
              <a:effectLst/>
            </a:endParaRPr>
          </a:p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음식이어도</a:t>
            </a:r>
            <a:endParaRPr lang="ko-KR" altLang="ko-KR">
              <a:effectLst/>
            </a:endParaRPr>
          </a:p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외관이 비슷하면</a:t>
            </a:r>
            <a:endParaRPr lang="ko-KR" altLang="ko-KR">
              <a:effectLst/>
            </a:endParaRPr>
          </a:p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대표 범주만</a:t>
            </a:r>
            <a:r>
              <a:rPr lang="en-US" altLang="ko-KR"/>
              <a:t> </a:t>
            </a:r>
            <a:r>
              <a:rPr lang="ko-KR" altLang="ko-KR" sz="1800" kern="1200">
                <a:solidFill>
                  <a:srgbClr val="000000"/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남김</a:t>
            </a:r>
            <a:endParaRPr lang="ko-KR" altLang="ko-KR"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923DE8-0AEB-4241-AE5F-64FFFCB5A573}"/>
              </a:ext>
            </a:extLst>
          </p:cNvPr>
          <p:cNvGrpSpPr/>
          <p:nvPr/>
        </p:nvGrpSpPr>
        <p:grpSpPr>
          <a:xfrm>
            <a:off x="4103967" y="2276277"/>
            <a:ext cx="4644408" cy="2784910"/>
            <a:chOff x="4091233" y="2276277"/>
            <a:chExt cx="4647414" cy="2784910"/>
          </a:xfrm>
        </p:grpSpPr>
        <p:sp>
          <p:nvSpPr>
            <p:cNvPr id="26" name="순서도: 처리 25">
              <a:extLst>
                <a:ext uri="{FF2B5EF4-FFF2-40B4-BE49-F238E27FC236}">
                  <a16:creationId xmlns:a16="http://schemas.microsoft.com/office/drawing/2014/main" id="{70B0AFBA-9195-4443-A4A2-D8ABD31BBF73}"/>
                </a:ext>
              </a:extLst>
            </p:cNvPr>
            <p:cNvSpPr/>
            <p:nvPr/>
          </p:nvSpPr>
          <p:spPr>
            <a:xfrm>
              <a:off x="4091233" y="2276277"/>
              <a:ext cx="4647414" cy="2784910"/>
            </a:xfrm>
            <a:prstGeom prst="flowChartProcess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7" name="같음 기호 26">
              <a:extLst>
                <a:ext uri="{FF2B5EF4-FFF2-40B4-BE49-F238E27FC236}">
                  <a16:creationId xmlns:a16="http://schemas.microsoft.com/office/drawing/2014/main" id="{16B647C0-EEAF-4CD2-A288-642262A83FF4}"/>
                </a:ext>
              </a:extLst>
            </p:cNvPr>
            <p:cNvSpPr/>
            <p:nvPr/>
          </p:nvSpPr>
          <p:spPr>
            <a:xfrm>
              <a:off x="5970976" y="3314488"/>
              <a:ext cx="648714" cy="394885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05CB7B8-31A9-44A2-8809-4ECF8FD25102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288382" y="2756015"/>
              <a:ext cx="1567429" cy="157775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30C6382-8CC2-440E-BBF5-704AC70413E5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3" t="6054" r="7995"/>
            <a:stretch/>
          </p:blipFill>
          <p:spPr bwMode="auto">
            <a:xfrm>
              <a:off x="6731179" y="2756692"/>
              <a:ext cx="1805828" cy="1583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C6012F-F4C9-4325-9380-02EF68A24B87}"/>
                </a:ext>
              </a:extLst>
            </p:cNvPr>
            <p:cNvSpPr txBox="1"/>
            <p:nvPr/>
          </p:nvSpPr>
          <p:spPr>
            <a:xfrm>
              <a:off x="4288382" y="4421687"/>
              <a:ext cx="15674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아구찜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256A82-C766-4E6B-998B-2A7FB30A7393}"/>
                </a:ext>
              </a:extLst>
            </p:cNvPr>
            <p:cNvSpPr txBox="1"/>
            <p:nvPr/>
          </p:nvSpPr>
          <p:spPr>
            <a:xfrm>
              <a:off x="6731179" y="4421687"/>
              <a:ext cx="1805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대구뽈찜</a:t>
              </a:r>
              <a:endPara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F76816-1BAB-471B-A5F4-D91BCD733F37}"/>
              </a:ext>
            </a:extLst>
          </p:cNvPr>
          <p:cNvSpPr txBox="1"/>
          <p:nvPr/>
        </p:nvSpPr>
        <p:spPr>
          <a:xfrm>
            <a:off x="5390313" y="4306271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97CED-B019-43AA-9E5B-55ECE8CE6D51}"/>
              </a:ext>
            </a:extLst>
          </p:cNvPr>
          <p:cNvSpPr txBox="1"/>
          <p:nvPr/>
        </p:nvSpPr>
        <p:spPr>
          <a:xfrm>
            <a:off x="8059568" y="4332183"/>
            <a:ext cx="52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사진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9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F423EE-027B-4D71-9E02-7AA4ED5A20EB}"/>
              </a:ext>
            </a:extLst>
          </p:cNvPr>
          <p:cNvSpPr txBox="1"/>
          <p:nvPr/>
        </p:nvSpPr>
        <p:spPr>
          <a:xfrm>
            <a:off x="5430654" y="5772349"/>
            <a:ext cx="3636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8 </a:t>
            </a:r>
            <a:r>
              <a:rPr lang="en-US" altLang="ko-KR" sz="800" u="sng" kern="10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https://blog.naver.com/jin5194/222357037165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endParaRPr lang="en-US" altLang="ko-KR" sz="80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9  </a:t>
            </a:r>
            <a:r>
              <a:rPr lang="en-US" altLang="ko-KR" sz="800" u="sng" kern="10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https://blog.naver.com/bbaa_9543/222323743424</a:t>
            </a:r>
            <a:r>
              <a:rPr lang="en-US" altLang="ko-KR" sz="800" kern="100">
                <a:solidFill>
                  <a:schemeClr val="bg1">
                    <a:lumMod val="75000"/>
                  </a:schemeClr>
                </a:solidFill>
                <a:effectLst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Times New Roman" panose="02020603050405020304" pitchFamily="18" charset="0"/>
              </a:rPr>
              <a:t> </a:t>
            </a:r>
            <a:endParaRPr lang="ko-KR" altLang="ko-KR" sz="800" kern="100">
              <a:solidFill>
                <a:schemeClr val="bg1">
                  <a:lumMod val="75000"/>
                </a:schemeClr>
              </a:solidFill>
              <a:effectLst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21090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3612</TotalTime>
  <Words>1641</Words>
  <Application>Microsoft Office PowerPoint</Application>
  <PresentationFormat>A4 용지(210x297mm)</PresentationFormat>
  <Paragraphs>313</Paragraphs>
  <Slides>28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맑은 고딕</vt:lpstr>
      <vt:lpstr>Calibri</vt:lpstr>
      <vt:lpstr>아리따-돋움4.0(OTF)-Medium</vt:lpstr>
      <vt:lpstr>아리따-돋움4.0(OTF)-Light</vt:lpstr>
      <vt:lpstr>Arial</vt:lpstr>
      <vt:lpstr>Wingdings</vt:lpstr>
      <vt:lpstr>마루 부리OTF Beta</vt:lpstr>
      <vt:lpstr>Roboto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최 가원</cp:lastModifiedBy>
  <cp:revision>758</cp:revision>
  <dcterms:created xsi:type="dcterms:W3CDTF">2017-09-07T10:48:07Z</dcterms:created>
  <dcterms:modified xsi:type="dcterms:W3CDTF">2021-05-27T13:28:54Z</dcterms:modified>
</cp:coreProperties>
</file>